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png" ContentType="image/png"/>
  <Default Extension="emf" ContentType="image/x-emf"/>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 id="2147483673" r:id="rId4"/>
  </p:sldMasterIdLst>
  <p:notesMasterIdLst>
    <p:notesMasterId r:id="rId15"/>
  </p:notesMasterIdLst>
  <p:sldIdLst>
    <p:sldId id="302" r:id="rId5"/>
    <p:sldId id="258" r:id="rId6"/>
    <p:sldId id="288" r:id="rId7"/>
    <p:sldId id="316" r:id="rId8"/>
    <p:sldId id="317" r:id="rId9"/>
    <p:sldId id="318" r:id="rId10"/>
    <p:sldId id="319" r:id="rId11"/>
    <p:sldId id="259" r:id="rId12"/>
    <p:sldId id="353" r:id="rId13"/>
    <p:sldId id="260" r:id="rId14"/>
    <p:sldId id="320" r:id="rId16"/>
    <p:sldId id="351" r:id="rId17"/>
    <p:sldId id="350" r:id="rId18"/>
    <p:sldId id="354" r:id="rId19"/>
    <p:sldId id="355" r:id="rId20"/>
    <p:sldId id="357" r:id="rId21"/>
    <p:sldId id="358" r:id="rId22"/>
    <p:sldId id="365" r:id="rId23"/>
    <p:sldId id="364" r:id="rId24"/>
    <p:sldId id="366" r:id="rId25"/>
    <p:sldId id="367" r:id="rId26"/>
    <p:sldId id="368" r:id="rId27"/>
    <p:sldId id="369" r:id="rId28"/>
    <p:sldId id="370" r:id="rId29"/>
    <p:sldId id="321" r:id="rId30"/>
    <p:sldId id="322" r:id="rId31"/>
    <p:sldId id="323" r:id="rId32"/>
    <p:sldId id="324" r:id="rId33"/>
    <p:sldId id="325" r:id="rId34"/>
    <p:sldId id="326" r:id="rId35"/>
    <p:sldId id="327" r:id="rId36"/>
    <p:sldId id="328" r:id="rId37"/>
    <p:sldId id="290" r:id="rId38"/>
    <p:sldId id="300" r:id="rId39"/>
    <p:sldId id="329" r:id="rId40"/>
    <p:sldId id="301" r:id="rId41"/>
    <p:sldId id="292" r:id="rId42"/>
    <p:sldId id="331" r:id="rId43"/>
    <p:sldId id="333" r:id="rId44"/>
    <p:sldId id="334" r:id="rId45"/>
    <p:sldId id="336" r:id="rId46"/>
    <p:sldId id="293" r:id="rId47"/>
    <p:sldId id="295" r:id="rId48"/>
    <p:sldId id="342" r:id="rId49"/>
    <p:sldId id="343" r:id="rId50"/>
    <p:sldId id="344" r:id="rId51"/>
    <p:sldId id="345" r:id="rId52"/>
    <p:sldId id="348" r:id="rId53"/>
    <p:sldId id="349" r:id="rId54"/>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nkplus"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00000"/>
    <a:srgbClr val="FFFFFF"/>
    <a:srgbClr val="F3F3F3"/>
    <a:srgbClr val="EAEAEA"/>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showGuides="1">
      <p:cViewPr varScale="1">
        <p:scale>
          <a:sx n="66" d="100"/>
          <a:sy n="66" d="100"/>
        </p:scale>
        <p:origin x="-1506" y="-96"/>
      </p:cViewPr>
      <p:guideLst>
        <p:guide orient="horz" pos="2122"/>
        <p:guide pos="2946"/>
      </p:guideLst>
    </p:cSldViewPr>
  </p:slideViewPr>
  <p:notesTextViewPr>
    <p:cViewPr>
      <p:scale>
        <a:sx n="1" d="1"/>
        <a:sy n="1" d="1"/>
      </p:scale>
      <p:origin x="0" y="0"/>
    </p:cViewPr>
  </p:notesTextViewPr>
  <p:sorterViewPr showFormatting="0">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8" Type="http://schemas.openxmlformats.org/officeDocument/2006/relationships/commentAuthors" Target="commentAuthors.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notesMaster" Target="notesMasters/notesMaster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3074" name="矩形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5" name="矩形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7412" name="矩形 4"/>
          <p:cNvSpPr>
            <a:spLocks noGrp="1"/>
          </p:cNvSpPr>
          <p:nvPr>
            <p:ph type="sldImg" idx="2"/>
          </p:nvPr>
        </p:nvSpPr>
        <p:spPr>
          <a:xfrm>
            <a:off x="1143000" y="685800"/>
            <a:ext cx="4572000" cy="3429000"/>
          </a:xfrm>
          <a:prstGeom prst="rect">
            <a:avLst/>
          </a:prstGeom>
          <a:noFill/>
          <a:ln w="9525">
            <a:noFill/>
          </a:ln>
        </p:spPr>
      </p:sp>
      <p:sp>
        <p:nvSpPr>
          <p:cNvPr id="3077" name="矩形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Click to edit Master text styles</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Second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Third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Fourth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rPr>
              <a:t>Fifth level</a:t>
            </a:r>
            <a:endParaRPr kumimoji="0" lang="en-US" altLang="en-US" sz="1200" b="0" i="0" u="none" strike="noStrike" kern="1200" cap="none" spc="0" normalizeH="0" baseline="0" noProof="0" smtClean="0">
              <a:ln>
                <a:noFill/>
              </a:ln>
              <a:solidFill>
                <a:schemeClr val="tx1"/>
              </a:solidFill>
              <a:effectLst/>
              <a:uLnTx/>
              <a:uFillTx/>
              <a:latin typeface="Arial" panose="020B0604020202020204" pitchFamily="34" charset="0"/>
              <a:ea typeface="+mn-ea"/>
              <a:cs typeface="+mn-cs"/>
            </a:endParaRPr>
          </a:p>
        </p:txBody>
      </p:sp>
      <p:sp>
        <p:nvSpPr>
          <p:cNvPr id="3078" name="矩形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079" name="矩形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
            <a:pPr lvl="0" algn="r" eaLnBrk="1" hangingPunct="1">
              <a:buNone/>
            </a:pPr>
            <a:fld id="{9A0DB2DC-4C9A-4742-B13C-FB6460FD3503}" type="slidenum">
              <a:rPr lang="en-US" altLang="en-US" sz="1200" dirty="0"/>
            </a:fld>
            <a:endParaRPr lang="en-US"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p:sp>
        <p:nvSpPr>
          <p:cNvPr id="18434" name="矩形 7"/>
          <p:cNvSpPr txBox="1">
            <a:spLocks noGrp="1"/>
          </p:cNvSpPr>
          <p:nvPr/>
        </p:nvSpPr>
        <p:spPr>
          <a:xfrm>
            <a:off x="3884613" y="8685213"/>
            <a:ext cx="2971800" cy="457200"/>
          </a:xfrm>
          <a:prstGeom prst="rect">
            <a:avLst/>
          </a:prstGeom>
          <a:noFill/>
          <a:ln w="9525">
            <a:noFill/>
          </a:ln>
        </p:spPr>
        <p:txBody>
          <a:bodyPr anchor="b"/>
          <a:p>
            <a:pPr lvl="0" algn="r" eaLnBrk="1" hangingPunct="1">
              <a:spcBef>
                <a:spcPct val="0"/>
              </a:spcBef>
            </a:pPr>
            <a:fld id="{9A0DB2DC-4C9A-4742-B13C-FB6460FD3503}" type="slidenum">
              <a:rPr lang="en-US" altLang="en-US" dirty="0">
                <a:ea typeface="宋体" panose="02010600030101010101" pitchFamily="2" charset="-122"/>
              </a:rPr>
            </a:fld>
            <a:endParaRPr lang="en-US" altLang="en-US" dirty="0">
              <a:ea typeface="宋体" panose="02010600030101010101" pitchFamily="2" charset="-122"/>
            </a:endParaRPr>
          </a:p>
        </p:txBody>
      </p:sp>
      <p:sp>
        <p:nvSpPr>
          <p:cNvPr id="18435" name="矩形 2"/>
          <p:cNvSpPr>
            <a:spLocks noGrp="1" noRot="1" noChangeAspect="1" noTextEdit="1"/>
          </p:cNvSpPr>
          <p:nvPr>
            <p:ph type="sldImg"/>
          </p:nvPr>
        </p:nvSpPr>
        <p:spPr>
          <a:xfrm>
            <a:off x="1144588" y="685800"/>
            <a:ext cx="4572000" cy="3429000"/>
          </a:xfrm>
          <a:ln/>
        </p:spPr>
      </p:sp>
      <p:sp>
        <p:nvSpPr>
          <p:cNvPr id="18436" name="矩形 3"/>
          <p:cNvSpPr>
            <a:spLocks noGrp="1"/>
          </p:cNvSpPr>
          <p:nvPr>
            <p:ph type="body" idx="1"/>
          </p:nvPr>
        </p:nvSpPr>
        <p:spPr>
          <a:ln/>
        </p:spPr>
        <p:txBody>
          <a:bodyPr wrap="square" lIns="91440" tIns="45720" rIns="91440" bIns="45720" anchor="t"/>
          <a:p>
            <a:pPr lvl="0" eaLnBrk="1" hangingPunct="1"/>
            <a:r>
              <a:rPr lang="en-US" altLang="en-US" dirty="0">
                <a:ea typeface="宋体" panose="02010600030101010101" pitchFamily="2" charset="-122"/>
              </a:rPr>
              <a:t>Content Layouts</a:t>
            </a:r>
            <a:endParaRPr lang="en-US" altLang="en-US" dirty="0">
              <a:ea typeface="宋体" panose="02010600030101010101" pitchFamily="2" charset="-122"/>
            </a:endParaRPr>
          </a:p>
        </p:txBody>
      </p:sp>
    </p:spTree>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3050" y="284163"/>
            <a:ext cx="2063750" cy="5842000"/>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28625" y="284163"/>
            <a:ext cx="6042025" cy="5842000"/>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表格占位符 2"/>
          <p:cNvSpPr>
            <a:spLocks noGrp="1"/>
          </p:cNvSpPr>
          <p:nvPr>
            <p:ph type="tbl" idx="1"/>
          </p:nvPr>
        </p:nvSpPr>
        <p:spPr/>
        <p:txBody>
          <a:bodyPr/>
          <a:lstStyle/>
          <a:p>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en-US"/>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2" Type="http://schemas.openxmlformats.org/officeDocument/2006/relationships/theme" Target="../theme/theme2.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3" Type="http://schemas.openxmlformats.org/officeDocument/2006/relationships/theme" Target="../theme/theme3.xml"/><Relationship Id="rId12" Type="http://schemas.openxmlformats.org/officeDocument/2006/relationships/slideLayout" Target="../slideLayouts/slideLayout35.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任意多边形 7"/>
          <p:cNvSpPr/>
          <p:nvPr/>
        </p:nvSpPr>
        <p:spPr>
          <a:xfrm>
            <a:off x="295275" y="342900"/>
            <a:ext cx="8848725" cy="6515100"/>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pathLst>
              <a:path w="5574" h="4104">
                <a:moveTo>
                  <a:pt x="5574" y="4104"/>
                </a:moveTo>
                <a:lnTo>
                  <a:pt x="5574" y="24"/>
                </a:lnTo>
                <a:cubicBezTo>
                  <a:pt x="4920" y="0"/>
                  <a:pt x="4738" y="24"/>
                  <a:pt x="4194" y="24"/>
                </a:cubicBezTo>
                <a:cubicBezTo>
                  <a:pt x="3650" y="24"/>
                  <a:pt x="2983" y="29"/>
                  <a:pt x="2310" y="24"/>
                </a:cubicBezTo>
                <a:cubicBezTo>
                  <a:pt x="1637" y="19"/>
                  <a:pt x="520" y="18"/>
                  <a:pt x="144" y="42"/>
                </a:cubicBezTo>
                <a:cubicBezTo>
                  <a:pt x="24" y="60"/>
                  <a:pt x="20" y="67"/>
                  <a:pt x="16" y="202"/>
                </a:cubicBezTo>
                <a:cubicBezTo>
                  <a:pt x="12" y="337"/>
                  <a:pt x="15" y="418"/>
                  <a:pt x="16" y="835"/>
                </a:cubicBezTo>
                <a:cubicBezTo>
                  <a:pt x="13" y="1258"/>
                  <a:pt x="12" y="2156"/>
                  <a:pt x="12" y="2700"/>
                </a:cubicBezTo>
                <a:cubicBezTo>
                  <a:pt x="12" y="3244"/>
                  <a:pt x="0" y="3600"/>
                  <a:pt x="6" y="4104"/>
                </a:cubicBezTo>
                <a:cubicBezTo>
                  <a:pt x="2790" y="4104"/>
                  <a:pt x="5574" y="4104"/>
                  <a:pt x="5574" y="4104"/>
                </a:cubicBezTo>
                <a:close/>
              </a:path>
            </a:pathLst>
          </a:custGeom>
          <a:gradFill rotWithShape="1">
            <a:gsLst>
              <a:gs pos="0">
                <a:srgbClr val="E6E6E6">
                  <a:alpha val="70000"/>
                </a:srgbClr>
              </a:gs>
              <a:gs pos="100000">
                <a:srgbClr val="FFFFFF">
                  <a:alpha val="100000"/>
                </a:srgbClr>
              </a:gs>
            </a:gsLst>
            <a:lin ang="18900000" scaled="1"/>
            <a:tileRect/>
          </a:gradFill>
          <a:ln w="9525">
            <a:noFill/>
          </a:ln>
        </p:spPr>
        <p:txBody>
          <a:bodyPr/>
          <a:p>
            <a:endParaRPr lang="zh-CN" altLang="en-US"/>
          </a:p>
        </p:txBody>
      </p:sp>
      <p:sp>
        <p:nvSpPr>
          <p:cNvPr id="1027" name="任意多边形 8"/>
          <p:cNvSpPr/>
          <p:nvPr/>
        </p:nvSpPr>
        <p:spPr>
          <a:xfrm>
            <a:off x="328613" y="0"/>
            <a:ext cx="8821737" cy="314325"/>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Lst>
            <a:pathLst>
              <a:path w="5557" h="198">
                <a:moveTo>
                  <a:pt x="5553" y="0"/>
                </a:moveTo>
                <a:lnTo>
                  <a:pt x="5553" y="150"/>
                </a:lnTo>
                <a:cubicBezTo>
                  <a:pt x="5557" y="144"/>
                  <a:pt x="5136" y="181"/>
                  <a:pt x="4585" y="186"/>
                </a:cubicBezTo>
                <a:cubicBezTo>
                  <a:pt x="4034" y="191"/>
                  <a:pt x="2849" y="170"/>
                  <a:pt x="2246" y="180"/>
                </a:cubicBezTo>
                <a:cubicBezTo>
                  <a:pt x="1643" y="190"/>
                  <a:pt x="1319" y="178"/>
                  <a:pt x="960" y="180"/>
                </a:cubicBezTo>
                <a:cubicBezTo>
                  <a:pt x="601" y="182"/>
                  <a:pt x="238" y="198"/>
                  <a:pt x="76" y="198"/>
                </a:cubicBezTo>
                <a:cubicBezTo>
                  <a:pt x="28" y="198"/>
                  <a:pt x="1" y="153"/>
                  <a:pt x="1" y="153"/>
                </a:cubicBezTo>
                <a:cubicBezTo>
                  <a:pt x="1" y="153"/>
                  <a:pt x="0" y="83"/>
                  <a:pt x="1" y="0"/>
                </a:cubicBezTo>
                <a:lnTo>
                  <a:pt x="5553" y="0"/>
                </a:lnTo>
                <a:close/>
              </a:path>
            </a:pathLst>
          </a:custGeom>
          <a:solidFill>
            <a:schemeClr val="hlink">
              <a:alpha val="70195"/>
            </a:schemeClr>
          </a:solidFill>
          <a:ln w="9525">
            <a:noFill/>
          </a:ln>
        </p:spPr>
        <p:txBody>
          <a:bodyPr/>
          <a:p>
            <a:endParaRPr lang="zh-CN" altLang="en-US"/>
          </a:p>
        </p:txBody>
      </p:sp>
      <p:sp>
        <p:nvSpPr>
          <p:cNvPr id="1028" name="任意多边形 9"/>
          <p:cNvSpPr/>
          <p:nvPr/>
        </p:nvSpPr>
        <p:spPr>
          <a:xfrm>
            <a:off x="-1587" y="393700"/>
            <a:ext cx="242887" cy="6469063"/>
          </a:xfrm>
          <a:custGeom>
            <a:avLst/>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pathLst>
              <a:path w="153" h="4067">
                <a:moveTo>
                  <a:pt x="0" y="4061"/>
                </a:moveTo>
                <a:lnTo>
                  <a:pt x="145" y="4064"/>
                </a:lnTo>
                <a:cubicBezTo>
                  <a:pt x="141" y="4067"/>
                  <a:pt x="145" y="3766"/>
                  <a:pt x="149" y="3364"/>
                </a:cubicBezTo>
                <a:cubicBezTo>
                  <a:pt x="153" y="2962"/>
                  <a:pt x="143" y="2090"/>
                  <a:pt x="137" y="1651"/>
                </a:cubicBezTo>
                <a:cubicBezTo>
                  <a:pt x="131" y="1212"/>
                  <a:pt x="138" y="971"/>
                  <a:pt x="139" y="710"/>
                </a:cubicBezTo>
                <a:cubicBezTo>
                  <a:pt x="141" y="448"/>
                  <a:pt x="136" y="184"/>
                  <a:pt x="136" y="65"/>
                </a:cubicBezTo>
                <a:cubicBezTo>
                  <a:pt x="136" y="30"/>
                  <a:pt x="102" y="18"/>
                  <a:pt x="102" y="18"/>
                </a:cubicBezTo>
                <a:cubicBezTo>
                  <a:pt x="41" y="0"/>
                  <a:pt x="1" y="7"/>
                  <a:pt x="1" y="7"/>
                </a:cubicBezTo>
                <a:lnTo>
                  <a:pt x="0" y="4061"/>
                </a:lnTo>
                <a:close/>
              </a:path>
            </a:pathLst>
          </a:custGeom>
          <a:solidFill>
            <a:schemeClr val="folHlink">
              <a:alpha val="70195"/>
            </a:schemeClr>
          </a:solidFill>
          <a:ln w="9525">
            <a:noFill/>
          </a:ln>
        </p:spPr>
        <p:txBody>
          <a:bodyPr/>
          <a:p>
            <a:endParaRPr lang="zh-CN" altLang="en-US"/>
          </a:p>
        </p:txBody>
      </p:sp>
      <p:sp>
        <p:nvSpPr>
          <p:cNvPr id="1029" name="任意多边形 10"/>
          <p:cNvSpPr/>
          <p:nvPr/>
        </p:nvSpPr>
        <p:spPr>
          <a:xfrm>
            <a:off x="-3175" y="0"/>
            <a:ext cx="247650" cy="327025"/>
          </a:xfrm>
          <a:custGeom>
            <a:avLst/>
            <a:gdLst/>
            <a:ahLst/>
            <a:cxnLst>
              <a:cxn ang="0">
                <a:pos x="2147483647" y="0"/>
              </a:cxn>
              <a:cxn ang="0">
                <a:pos x="2147483647" y="0"/>
              </a:cxn>
              <a:cxn ang="0">
                <a:pos x="2147483647" y="2147483647"/>
              </a:cxn>
              <a:cxn ang="0">
                <a:pos x="2147483647" y="2147483647"/>
              </a:cxn>
              <a:cxn ang="0">
                <a:pos x="0" y="2147483647"/>
              </a:cxn>
              <a:cxn ang="0">
                <a:pos x="2147483647" y="0"/>
              </a:cxn>
            </a:cxnLst>
            <a:pathLst>
              <a:path w="156" h="206">
                <a:moveTo>
                  <a:pt x="2" y="0"/>
                </a:moveTo>
                <a:lnTo>
                  <a:pt x="150" y="0"/>
                </a:lnTo>
                <a:cubicBezTo>
                  <a:pt x="156" y="71"/>
                  <a:pt x="144" y="149"/>
                  <a:pt x="144" y="149"/>
                </a:cubicBezTo>
                <a:cubicBezTo>
                  <a:pt x="133" y="181"/>
                  <a:pt x="111" y="189"/>
                  <a:pt x="87" y="197"/>
                </a:cubicBezTo>
                <a:cubicBezTo>
                  <a:pt x="44" y="206"/>
                  <a:pt x="0" y="197"/>
                  <a:pt x="0" y="197"/>
                </a:cubicBezTo>
                <a:lnTo>
                  <a:pt x="2" y="0"/>
                </a:lnTo>
                <a:close/>
              </a:path>
            </a:pathLst>
          </a:custGeom>
          <a:solidFill>
            <a:schemeClr val="accent2">
              <a:alpha val="70195"/>
            </a:schemeClr>
          </a:solidFill>
          <a:ln w="9525">
            <a:noFill/>
          </a:ln>
        </p:spPr>
        <p:txBody>
          <a:bodyPr/>
          <a:p>
            <a:endParaRPr lang="zh-CN" altLang="en-US"/>
          </a:p>
        </p:txBody>
      </p:sp>
      <p:sp>
        <p:nvSpPr>
          <p:cNvPr id="1030" name="矩形 2"/>
          <p:cNvSpPr>
            <a:spLocks noGrp="1"/>
          </p:cNvSpPr>
          <p:nvPr>
            <p:ph type="title"/>
          </p:nvPr>
        </p:nvSpPr>
        <p:spPr>
          <a:xfrm>
            <a:off x="428625" y="284163"/>
            <a:ext cx="6734175" cy="944562"/>
          </a:xfrm>
          <a:prstGeom prst="rect">
            <a:avLst/>
          </a:prstGeom>
          <a:noFill/>
          <a:ln w="9525">
            <a:noFill/>
          </a:ln>
        </p:spPr>
        <p:txBody>
          <a:bodyPr anchor="ctr"/>
          <a:p>
            <a:pPr lvl="0"/>
            <a:r>
              <a:rPr lang="en-US" altLang="en-US" dirty="0"/>
              <a:t>单击此处编辑母版标题样式</a:t>
            </a:r>
            <a:endParaRPr lang="en-US" altLang="en-US" dirty="0"/>
          </a:p>
        </p:txBody>
      </p:sp>
      <p:sp>
        <p:nvSpPr>
          <p:cNvPr id="1031"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1032" name="矩形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3" name="矩形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4" name="矩形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eaLnBrk="0" fontAlgn="base" hangingPunct="0">
        <a:spcBef>
          <a:spcPct val="0"/>
        </a:spcBef>
        <a:spcAft>
          <a:spcPct val="0"/>
        </a:spcAft>
        <a:defRPr sz="4200" b="1">
          <a:solidFill>
            <a:srgbClr val="000000"/>
          </a:solidFill>
          <a:latin typeface="Arial" panose="020B0604020202020204" pitchFamily="34" charset="0"/>
        </a:defRPr>
      </a:lvl6pPr>
      <a:lvl7pPr marL="914400" algn="l" rtl="0" eaLnBrk="0" fontAlgn="base" hangingPunct="0">
        <a:spcBef>
          <a:spcPct val="0"/>
        </a:spcBef>
        <a:spcAft>
          <a:spcPct val="0"/>
        </a:spcAft>
        <a:defRPr sz="4200" b="1">
          <a:solidFill>
            <a:srgbClr val="000000"/>
          </a:solidFill>
          <a:latin typeface="Arial" panose="020B0604020202020204" pitchFamily="34" charset="0"/>
        </a:defRPr>
      </a:lvl7pPr>
      <a:lvl8pPr marL="1371600" algn="l" rtl="0" eaLnBrk="0" fontAlgn="base" hangingPunct="0">
        <a:spcBef>
          <a:spcPct val="0"/>
        </a:spcBef>
        <a:spcAft>
          <a:spcPct val="0"/>
        </a:spcAft>
        <a:defRPr sz="4200" b="1">
          <a:solidFill>
            <a:srgbClr val="000000"/>
          </a:solidFill>
          <a:latin typeface="Arial" panose="020B0604020202020204" pitchFamily="34" charset="0"/>
        </a:defRPr>
      </a:lvl8pPr>
      <a:lvl9pPr marL="1828800" algn="l" rtl="0" eaLnBrk="0" fontAlgn="base" hangingPunct="0">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050" name="矩形 32"/>
          <p:cNvSpPr>
            <a:spLocks noChangeArrowheads="1"/>
          </p:cNvSpPr>
          <p:nvPr/>
        </p:nvSpPr>
        <p:spPr bwMode="auto">
          <a:xfrm>
            <a:off x="0" y="6629400"/>
            <a:ext cx="9144000" cy="228600"/>
          </a:xfrm>
          <a:prstGeom prst="rect">
            <a:avLst/>
          </a:prstGeom>
          <a:solidFill>
            <a:srgbClr val="E4E4E4"/>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1" name="文本框 33"/>
          <p:cNvSpPr txBox="1">
            <a:spLocks noChangeArrowheads="1"/>
          </p:cNvSpPr>
          <p:nvPr/>
        </p:nvSpPr>
        <p:spPr bwMode="auto">
          <a:xfrm>
            <a:off x="7461250" y="1695450"/>
            <a:ext cx="130175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en-US" altLang="en-US" sz="2200" b="0" i="0" u="none" strike="noStrike" kern="1200" cap="none" spc="0" normalizeH="0" baseline="0" noProof="0" smtClean="0">
                <a:ln>
                  <a:noFill/>
                </a:ln>
                <a:solidFill>
                  <a:srgbClr val="FFFFFF"/>
                </a:solidFill>
                <a:effectLst/>
                <a:uLnTx/>
                <a:uFillTx/>
                <a:latin typeface="Arial Black" panose="020B0A04020102020204" pitchFamily="34" charset="0"/>
                <a:ea typeface="宋体" panose="02010600030101010101" pitchFamily="2" charset="-122"/>
                <a:cs typeface="+mn-cs"/>
              </a:rPr>
              <a:t>L/O/G/O</a:t>
            </a:r>
            <a:endParaRPr kumimoji="0" lang="en-US" altLang="en-US" sz="2200" b="0" i="0" u="none" strike="noStrike" kern="1200" cap="none" spc="0" normalizeH="0" baseline="0" noProof="0" smtClean="0">
              <a:ln>
                <a:noFill/>
              </a:ln>
              <a:solidFill>
                <a:srgbClr val="FFFFFF"/>
              </a:solidFill>
              <a:effectLst/>
              <a:uLnTx/>
              <a:uFillTx/>
              <a:latin typeface="Arial Black" panose="020B0A04020102020204" pitchFamily="34" charset="0"/>
              <a:ea typeface="宋体" panose="02010600030101010101" pitchFamily="2" charset="-122"/>
              <a:cs typeface="+mn-cs"/>
            </a:endParaRPr>
          </a:p>
        </p:txBody>
      </p:sp>
      <p:sp>
        <p:nvSpPr>
          <p:cNvPr id="2052" name="矩形 2"/>
          <p:cNvSpPr>
            <a:spLocks noGrp="1"/>
          </p:cNvSpPr>
          <p:nvPr>
            <p:ph type="title"/>
          </p:nvPr>
        </p:nvSpPr>
        <p:spPr>
          <a:xfrm>
            <a:off x="428625" y="284163"/>
            <a:ext cx="6734175" cy="944562"/>
          </a:xfrm>
          <a:prstGeom prst="rect">
            <a:avLst/>
          </a:prstGeom>
          <a:noFill/>
          <a:ln w="9525">
            <a:noFill/>
          </a:ln>
        </p:spPr>
        <p:txBody>
          <a:bodyPr anchor="ctr"/>
          <a:p>
            <a:pPr lvl="0"/>
            <a:r>
              <a:rPr lang="en-US" altLang="en-US" dirty="0"/>
              <a:t>单击此处编辑母版标题样式</a:t>
            </a:r>
            <a:endParaRPr lang="en-US" altLang="en-US" dirty="0"/>
          </a:p>
        </p:txBody>
      </p:sp>
      <p:sp>
        <p:nvSpPr>
          <p:cNvPr id="2053"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2054" name="矩形 4"/>
          <p:cNvSpPr>
            <a:spLocks noGrp="1" noChangeArrowheads="1"/>
          </p:cNvSpPr>
          <p:nvPr>
            <p:ph type="dt" sz="half" idx="2"/>
          </p:nvPr>
        </p:nvSpPr>
        <p:spPr bwMode="auto">
          <a:xfrm>
            <a:off x="457200" y="6308725"/>
            <a:ext cx="2133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5" name="矩形 5"/>
          <p:cNvSpPr>
            <a:spLocks noGrp="1" noChangeArrowheads="1"/>
          </p:cNvSpPr>
          <p:nvPr>
            <p:ph type="ftr" sz="quarter" idx="3"/>
          </p:nvPr>
        </p:nvSpPr>
        <p:spPr bwMode="auto">
          <a:xfrm>
            <a:off x="3124200" y="6308725"/>
            <a:ext cx="2895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2056" name="矩形 6"/>
          <p:cNvSpPr>
            <a:spLocks noGrp="1" noChangeArrowheads="1"/>
          </p:cNvSpPr>
          <p:nvPr>
            <p:ph type="sldNum" sz="quarter" idx="4"/>
          </p:nvPr>
        </p:nvSpPr>
        <p:spPr bwMode="auto">
          <a:xfrm>
            <a:off x="6553200" y="6308725"/>
            <a:ext cx="2133600"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eaLnBrk="0" fontAlgn="base" hangingPunct="0">
        <a:spcBef>
          <a:spcPct val="0"/>
        </a:spcBef>
        <a:spcAft>
          <a:spcPct val="0"/>
        </a:spcAft>
        <a:defRPr sz="4200" b="1">
          <a:solidFill>
            <a:srgbClr val="000000"/>
          </a:solidFill>
          <a:latin typeface="Arial" panose="020B0604020202020204" pitchFamily="34" charset="0"/>
        </a:defRPr>
      </a:lvl6pPr>
      <a:lvl7pPr marL="914400" algn="l" rtl="0" eaLnBrk="0" fontAlgn="base" hangingPunct="0">
        <a:spcBef>
          <a:spcPct val="0"/>
        </a:spcBef>
        <a:spcAft>
          <a:spcPct val="0"/>
        </a:spcAft>
        <a:defRPr sz="4200" b="1">
          <a:solidFill>
            <a:srgbClr val="000000"/>
          </a:solidFill>
          <a:latin typeface="Arial" panose="020B0604020202020204" pitchFamily="34" charset="0"/>
        </a:defRPr>
      </a:lvl7pPr>
      <a:lvl8pPr marL="1371600" algn="l" rtl="0" eaLnBrk="0" fontAlgn="base" hangingPunct="0">
        <a:spcBef>
          <a:spcPct val="0"/>
        </a:spcBef>
        <a:spcAft>
          <a:spcPct val="0"/>
        </a:spcAft>
        <a:defRPr sz="4200" b="1">
          <a:solidFill>
            <a:srgbClr val="000000"/>
          </a:solidFill>
          <a:latin typeface="Arial" panose="020B0604020202020204" pitchFamily="34" charset="0"/>
        </a:defRPr>
      </a:lvl8pPr>
      <a:lvl9pPr marL="1828800" algn="l" rtl="0" eaLnBrk="0" fontAlgn="base" hangingPunct="0">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任意多边形 7"/>
          <p:cNvSpPr/>
          <p:nvPr/>
        </p:nvSpPr>
        <p:spPr>
          <a:xfrm>
            <a:off x="295275" y="342900"/>
            <a:ext cx="8848725" cy="6515100"/>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pathLst>
              <a:path w="5574" h="4104">
                <a:moveTo>
                  <a:pt x="5574" y="4104"/>
                </a:moveTo>
                <a:lnTo>
                  <a:pt x="5574" y="24"/>
                </a:lnTo>
                <a:cubicBezTo>
                  <a:pt x="4920" y="0"/>
                  <a:pt x="4738" y="24"/>
                  <a:pt x="4194" y="24"/>
                </a:cubicBezTo>
                <a:cubicBezTo>
                  <a:pt x="3650" y="24"/>
                  <a:pt x="2983" y="29"/>
                  <a:pt x="2310" y="24"/>
                </a:cubicBezTo>
                <a:cubicBezTo>
                  <a:pt x="1637" y="19"/>
                  <a:pt x="520" y="18"/>
                  <a:pt x="144" y="42"/>
                </a:cubicBezTo>
                <a:cubicBezTo>
                  <a:pt x="24" y="60"/>
                  <a:pt x="20" y="67"/>
                  <a:pt x="16" y="202"/>
                </a:cubicBezTo>
                <a:cubicBezTo>
                  <a:pt x="12" y="337"/>
                  <a:pt x="15" y="418"/>
                  <a:pt x="16" y="835"/>
                </a:cubicBezTo>
                <a:cubicBezTo>
                  <a:pt x="13" y="1258"/>
                  <a:pt x="12" y="2156"/>
                  <a:pt x="12" y="2700"/>
                </a:cubicBezTo>
                <a:cubicBezTo>
                  <a:pt x="12" y="3244"/>
                  <a:pt x="0" y="3600"/>
                  <a:pt x="6" y="4104"/>
                </a:cubicBezTo>
                <a:cubicBezTo>
                  <a:pt x="2790" y="4104"/>
                  <a:pt x="5574" y="4104"/>
                  <a:pt x="5574" y="4104"/>
                </a:cubicBezTo>
                <a:close/>
              </a:path>
            </a:pathLst>
          </a:custGeom>
          <a:gradFill rotWithShape="1">
            <a:gsLst>
              <a:gs pos="0">
                <a:srgbClr val="E6E6E6">
                  <a:alpha val="70000"/>
                </a:srgbClr>
              </a:gs>
              <a:gs pos="100000">
                <a:srgbClr val="FFFFFF">
                  <a:alpha val="100000"/>
                </a:srgbClr>
              </a:gs>
            </a:gsLst>
            <a:lin ang="18900000" scaled="1"/>
            <a:tileRect/>
          </a:gradFill>
          <a:ln w="9525">
            <a:noFill/>
          </a:ln>
        </p:spPr>
        <p:txBody>
          <a:bodyPr/>
          <a:p>
            <a:endParaRPr lang="zh-CN" altLang="en-US"/>
          </a:p>
        </p:txBody>
      </p:sp>
      <p:sp>
        <p:nvSpPr>
          <p:cNvPr id="1027" name="任意多边形 8"/>
          <p:cNvSpPr/>
          <p:nvPr/>
        </p:nvSpPr>
        <p:spPr>
          <a:xfrm>
            <a:off x="328613" y="0"/>
            <a:ext cx="8821737" cy="314325"/>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0"/>
              </a:cxn>
            </a:cxnLst>
            <a:pathLst>
              <a:path w="5557" h="198">
                <a:moveTo>
                  <a:pt x="5553" y="0"/>
                </a:moveTo>
                <a:lnTo>
                  <a:pt x="5553" y="150"/>
                </a:lnTo>
                <a:cubicBezTo>
                  <a:pt x="5557" y="144"/>
                  <a:pt x="5136" y="181"/>
                  <a:pt x="4585" y="186"/>
                </a:cubicBezTo>
                <a:cubicBezTo>
                  <a:pt x="4034" y="191"/>
                  <a:pt x="2849" y="170"/>
                  <a:pt x="2246" y="180"/>
                </a:cubicBezTo>
                <a:cubicBezTo>
                  <a:pt x="1643" y="190"/>
                  <a:pt x="1319" y="178"/>
                  <a:pt x="960" y="180"/>
                </a:cubicBezTo>
                <a:cubicBezTo>
                  <a:pt x="601" y="182"/>
                  <a:pt x="238" y="198"/>
                  <a:pt x="76" y="198"/>
                </a:cubicBezTo>
                <a:cubicBezTo>
                  <a:pt x="28" y="198"/>
                  <a:pt x="1" y="153"/>
                  <a:pt x="1" y="153"/>
                </a:cubicBezTo>
                <a:cubicBezTo>
                  <a:pt x="1" y="153"/>
                  <a:pt x="0" y="83"/>
                  <a:pt x="1" y="0"/>
                </a:cubicBezTo>
                <a:lnTo>
                  <a:pt x="5553" y="0"/>
                </a:lnTo>
                <a:close/>
              </a:path>
            </a:pathLst>
          </a:custGeom>
          <a:solidFill>
            <a:schemeClr val="hlink">
              <a:alpha val="70195"/>
            </a:schemeClr>
          </a:solidFill>
          <a:ln w="9525">
            <a:noFill/>
          </a:ln>
        </p:spPr>
        <p:txBody>
          <a:bodyPr/>
          <a:p>
            <a:endParaRPr lang="zh-CN" altLang="en-US"/>
          </a:p>
        </p:txBody>
      </p:sp>
      <p:sp>
        <p:nvSpPr>
          <p:cNvPr id="1028" name="任意多边形 9"/>
          <p:cNvSpPr/>
          <p:nvPr/>
        </p:nvSpPr>
        <p:spPr>
          <a:xfrm>
            <a:off x="-1587" y="393700"/>
            <a:ext cx="242887" cy="6469063"/>
          </a:xfrm>
          <a:custGeom>
            <a:avLst/>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pathLst>
              <a:path w="153" h="4067">
                <a:moveTo>
                  <a:pt x="0" y="4061"/>
                </a:moveTo>
                <a:lnTo>
                  <a:pt x="145" y="4064"/>
                </a:lnTo>
                <a:cubicBezTo>
                  <a:pt x="141" y="4067"/>
                  <a:pt x="145" y="3766"/>
                  <a:pt x="149" y="3364"/>
                </a:cubicBezTo>
                <a:cubicBezTo>
                  <a:pt x="153" y="2962"/>
                  <a:pt x="143" y="2090"/>
                  <a:pt x="137" y="1651"/>
                </a:cubicBezTo>
                <a:cubicBezTo>
                  <a:pt x="131" y="1212"/>
                  <a:pt x="138" y="971"/>
                  <a:pt x="139" y="710"/>
                </a:cubicBezTo>
                <a:cubicBezTo>
                  <a:pt x="141" y="448"/>
                  <a:pt x="136" y="184"/>
                  <a:pt x="136" y="65"/>
                </a:cubicBezTo>
                <a:cubicBezTo>
                  <a:pt x="136" y="30"/>
                  <a:pt x="102" y="18"/>
                  <a:pt x="102" y="18"/>
                </a:cubicBezTo>
                <a:cubicBezTo>
                  <a:pt x="41" y="0"/>
                  <a:pt x="1" y="7"/>
                  <a:pt x="1" y="7"/>
                </a:cubicBezTo>
                <a:lnTo>
                  <a:pt x="0" y="4061"/>
                </a:lnTo>
                <a:close/>
              </a:path>
            </a:pathLst>
          </a:custGeom>
          <a:solidFill>
            <a:schemeClr val="folHlink">
              <a:alpha val="70195"/>
            </a:schemeClr>
          </a:solidFill>
          <a:ln w="9525">
            <a:noFill/>
          </a:ln>
        </p:spPr>
        <p:txBody>
          <a:bodyPr/>
          <a:p>
            <a:endParaRPr lang="zh-CN" altLang="en-US"/>
          </a:p>
        </p:txBody>
      </p:sp>
      <p:sp>
        <p:nvSpPr>
          <p:cNvPr id="1029" name="任意多边形 10"/>
          <p:cNvSpPr/>
          <p:nvPr/>
        </p:nvSpPr>
        <p:spPr>
          <a:xfrm>
            <a:off x="-3175" y="0"/>
            <a:ext cx="247650" cy="327025"/>
          </a:xfrm>
          <a:custGeom>
            <a:avLst/>
            <a:gdLst/>
            <a:ahLst/>
            <a:cxnLst>
              <a:cxn ang="0">
                <a:pos x="2147483647" y="0"/>
              </a:cxn>
              <a:cxn ang="0">
                <a:pos x="2147483647" y="0"/>
              </a:cxn>
              <a:cxn ang="0">
                <a:pos x="2147483647" y="2147483647"/>
              </a:cxn>
              <a:cxn ang="0">
                <a:pos x="2147483647" y="2147483647"/>
              </a:cxn>
              <a:cxn ang="0">
                <a:pos x="0" y="2147483647"/>
              </a:cxn>
              <a:cxn ang="0">
                <a:pos x="2147483647" y="0"/>
              </a:cxn>
            </a:cxnLst>
            <a:pathLst>
              <a:path w="156" h="206">
                <a:moveTo>
                  <a:pt x="2" y="0"/>
                </a:moveTo>
                <a:lnTo>
                  <a:pt x="150" y="0"/>
                </a:lnTo>
                <a:cubicBezTo>
                  <a:pt x="156" y="71"/>
                  <a:pt x="144" y="149"/>
                  <a:pt x="144" y="149"/>
                </a:cubicBezTo>
                <a:cubicBezTo>
                  <a:pt x="133" y="181"/>
                  <a:pt x="111" y="189"/>
                  <a:pt x="87" y="197"/>
                </a:cubicBezTo>
                <a:cubicBezTo>
                  <a:pt x="44" y="206"/>
                  <a:pt x="0" y="197"/>
                  <a:pt x="0" y="197"/>
                </a:cubicBezTo>
                <a:lnTo>
                  <a:pt x="2" y="0"/>
                </a:lnTo>
                <a:close/>
              </a:path>
            </a:pathLst>
          </a:custGeom>
          <a:solidFill>
            <a:schemeClr val="accent2">
              <a:alpha val="70195"/>
            </a:schemeClr>
          </a:solidFill>
          <a:ln w="9525">
            <a:noFill/>
          </a:ln>
        </p:spPr>
        <p:txBody>
          <a:bodyPr/>
          <a:p>
            <a:endParaRPr lang="zh-CN" altLang="en-US"/>
          </a:p>
        </p:txBody>
      </p:sp>
      <p:sp>
        <p:nvSpPr>
          <p:cNvPr id="1030" name="矩形 2"/>
          <p:cNvSpPr>
            <a:spLocks noGrp="1"/>
          </p:cNvSpPr>
          <p:nvPr>
            <p:ph type="title"/>
          </p:nvPr>
        </p:nvSpPr>
        <p:spPr>
          <a:xfrm>
            <a:off x="428625" y="284163"/>
            <a:ext cx="6734175" cy="944562"/>
          </a:xfrm>
          <a:prstGeom prst="rect">
            <a:avLst/>
          </a:prstGeom>
          <a:noFill/>
          <a:ln w="9525">
            <a:noFill/>
          </a:ln>
        </p:spPr>
        <p:txBody>
          <a:bodyPr anchor="ctr"/>
          <a:p>
            <a:pPr lvl="0"/>
            <a:r>
              <a:rPr lang="en-US" altLang="en-US" dirty="0"/>
              <a:t>单击此处编辑母版标题样式</a:t>
            </a:r>
            <a:endParaRPr lang="en-US" altLang="en-US" dirty="0"/>
          </a:p>
        </p:txBody>
      </p:sp>
      <p:sp>
        <p:nvSpPr>
          <p:cNvPr id="1031" name="矩形 3"/>
          <p:cNvSpPr>
            <a:spLocks noGrp="1"/>
          </p:cNvSpPr>
          <p:nvPr>
            <p:ph type="body" idx="1"/>
          </p:nvPr>
        </p:nvSpPr>
        <p:spPr>
          <a:xfrm>
            <a:off x="457200" y="1600200"/>
            <a:ext cx="8229600" cy="4525963"/>
          </a:xfrm>
          <a:prstGeom prst="rect">
            <a:avLst/>
          </a:prstGeom>
          <a:noFill/>
          <a:ln w="9525">
            <a:noFill/>
          </a:ln>
        </p:spPr>
        <p:txBody>
          <a:bodyPr/>
          <a:p>
            <a:pPr lvl="0"/>
            <a:r>
              <a:rPr lang="en-US" altLang="en-US" dirty="0"/>
              <a:t>单击此处编辑母版文本样式</a:t>
            </a:r>
            <a:endParaRPr lang="en-US" altLang="en-US" dirty="0"/>
          </a:p>
          <a:p>
            <a:pPr lvl="1"/>
            <a:r>
              <a:rPr lang="en-US" altLang="en-US" dirty="0"/>
              <a:t>第二级</a:t>
            </a:r>
            <a:endParaRPr lang="en-US" altLang="en-US" dirty="0"/>
          </a:p>
          <a:p>
            <a:pPr lvl="2"/>
            <a:r>
              <a:rPr lang="en-US" altLang="en-US" dirty="0"/>
              <a:t>第三级</a:t>
            </a:r>
            <a:endParaRPr lang="en-US" altLang="en-US" dirty="0"/>
          </a:p>
          <a:p>
            <a:pPr lvl="3"/>
            <a:r>
              <a:rPr lang="en-US" altLang="en-US" dirty="0"/>
              <a:t>第四级</a:t>
            </a:r>
            <a:endParaRPr lang="en-US" altLang="en-US" dirty="0"/>
          </a:p>
          <a:p>
            <a:pPr lvl="4"/>
            <a:r>
              <a:rPr lang="en-US" altLang="en-US" dirty="0"/>
              <a:t>第五级</a:t>
            </a:r>
            <a:endParaRPr lang="en-US" altLang="en-US" dirty="0"/>
          </a:p>
        </p:txBody>
      </p:sp>
      <p:sp>
        <p:nvSpPr>
          <p:cNvPr id="1032" name="矩形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3" name="矩形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en-US"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4" name="矩形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en-US" altLang="en-US" dirty="0">
                <a:latin typeface="Arial" panose="020B0604020202020204" pitchFamily="34" charset="0"/>
              </a:rPr>
            </a:fld>
            <a:endParaRPr lang="en-US"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l" rtl="0" eaLnBrk="0" fontAlgn="base" hangingPunct="0">
        <a:spcBef>
          <a:spcPct val="0"/>
        </a:spcBef>
        <a:spcAft>
          <a:spcPct val="0"/>
        </a:spcAft>
        <a:defRPr sz="4200" b="1">
          <a:solidFill>
            <a:srgbClr val="000000"/>
          </a:solidFill>
          <a:latin typeface="+mj-lt"/>
          <a:ea typeface="+mj-ea"/>
          <a:cs typeface="+mj-cs"/>
        </a:defRPr>
      </a:lvl1pPr>
      <a:lvl2pPr algn="l" rtl="0" eaLnBrk="0" fontAlgn="base" hangingPunct="0">
        <a:spcBef>
          <a:spcPct val="0"/>
        </a:spcBef>
        <a:spcAft>
          <a:spcPct val="0"/>
        </a:spcAft>
        <a:defRPr sz="4200" b="1">
          <a:solidFill>
            <a:srgbClr val="000000"/>
          </a:solidFill>
          <a:latin typeface="Arial" panose="020B0604020202020204" pitchFamily="34" charset="0"/>
        </a:defRPr>
      </a:lvl2pPr>
      <a:lvl3pPr algn="l" rtl="0" eaLnBrk="0" fontAlgn="base" hangingPunct="0">
        <a:spcBef>
          <a:spcPct val="0"/>
        </a:spcBef>
        <a:spcAft>
          <a:spcPct val="0"/>
        </a:spcAft>
        <a:defRPr sz="4200" b="1">
          <a:solidFill>
            <a:srgbClr val="000000"/>
          </a:solidFill>
          <a:latin typeface="Arial" panose="020B0604020202020204" pitchFamily="34" charset="0"/>
        </a:defRPr>
      </a:lvl3pPr>
      <a:lvl4pPr algn="l" rtl="0" eaLnBrk="0" fontAlgn="base" hangingPunct="0">
        <a:spcBef>
          <a:spcPct val="0"/>
        </a:spcBef>
        <a:spcAft>
          <a:spcPct val="0"/>
        </a:spcAft>
        <a:defRPr sz="4200" b="1">
          <a:solidFill>
            <a:srgbClr val="000000"/>
          </a:solidFill>
          <a:latin typeface="Arial" panose="020B0604020202020204" pitchFamily="34" charset="0"/>
        </a:defRPr>
      </a:lvl4pPr>
      <a:lvl5pPr algn="l" rtl="0" eaLnBrk="0" fontAlgn="base" hangingPunct="0">
        <a:spcBef>
          <a:spcPct val="0"/>
        </a:spcBef>
        <a:spcAft>
          <a:spcPct val="0"/>
        </a:spcAft>
        <a:defRPr sz="4200" b="1">
          <a:solidFill>
            <a:srgbClr val="000000"/>
          </a:solidFill>
          <a:latin typeface="Arial" panose="020B0604020202020204" pitchFamily="34" charset="0"/>
        </a:defRPr>
      </a:lvl5pPr>
      <a:lvl6pPr marL="457200" algn="l" rtl="0" eaLnBrk="0" fontAlgn="base" hangingPunct="0">
        <a:spcBef>
          <a:spcPct val="0"/>
        </a:spcBef>
        <a:spcAft>
          <a:spcPct val="0"/>
        </a:spcAft>
        <a:defRPr sz="4200" b="1">
          <a:solidFill>
            <a:srgbClr val="000000"/>
          </a:solidFill>
          <a:latin typeface="Arial" panose="020B0604020202020204" pitchFamily="34" charset="0"/>
        </a:defRPr>
      </a:lvl6pPr>
      <a:lvl7pPr marL="914400" algn="l" rtl="0" eaLnBrk="0" fontAlgn="base" hangingPunct="0">
        <a:spcBef>
          <a:spcPct val="0"/>
        </a:spcBef>
        <a:spcAft>
          <a:spcPct val="0"/>
        </a:spcAft>
        <a:defRPr sz="4200" b="1">
          <a:solidFill>
            <a:srgbClr val="000000"/>
          </a:solidFill>
          <a:latin typeface="Arial" panose="020B0604020202020204" pitchFamily="34" charset="0"/>
        </a:defRPr>
      </a:lvl7pPr>
      <a:lvl8pPr marL="1371600" algn="l" rtl="0" eaLnBrk="0" fontAlgn="base" hangingPunct="0">
        <a:spcBef>
          <a:spcPct val="0"/>
        </a:spcBef>
        <a:spcAft>
          <a:spcPct val="0"/>
        </a:spcAft>
        <a:defRPr sz="4200" b="1">
          <a:solidFill>
            <a:srgbClr val="000000"/>
          </a:solidFill>
          <a:latin typeface="Arial" panose="020B0604020202020204" pitchFamily="34" charset="0"/>
        </a:defRPr>
      </a:lvl8pPr>
      <a:lvl9pPr marL="1828800" algn="l" rtl="0" eaLnBrk="0" fontAlgn="base" hangingPunct="0">
        <a:spcBef>
          <a:spcPct val="0"/>
        </a:spcBef>
        <a:spcAft>
          <a:spcPct val="0"/>
        </a:spcAft>
        <a:defRPr sz="4200" b="1">
          <a:solidFill>
            <a:srgbClr val="000000"/>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Layout" Target="../slideLayouts/slideLayout19.xml"/><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4.png"/><Relationship Id="rId1" Type="http://schemas.openxmlformats.org/officeDocument/2006/relationships/image" Target="../media/image1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4" Type="http://schemas.openxmlformats.org/officeDocument/2006/relationships/vmlDrawing" Target="../drawings/vmlDrawing3.vml"/><Relationship Id="rId3" Type="http://schemas.openxmlformats.org/officeDocument/2006/relationships/slideLayout" Target="../slideLayouts/slideLayout30.xml"/><Relationship Id="rId2" Type="http://schemas.openxmlformats.org/officeDocument/2006/relationships/image" Target="../media/image16.wmf"/><Relationship Id="rId1" Type="http://schemas.openxmlformats.org/officeDocument/2006/relationships/oleObject" Target="../embeddings/oleObject3.bin"/></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9.wmf"/><Relationship Id="rId1"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2.xml"/><Relationship Id="rId2" Type="http://schemas.openxmlformats.org/officeDocument/2006/relationships/image" Target="../media/image10.emf"/><Relationship Id="rId1"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矩形 3"/>
          <p:cNvSpPr>
            <a:spLocks noGrp="1"/>
          </p:cNvSpPr>
          <p:nvPr>
            <p:ph type="subTitle" idx="4294967295"/>
          </p:nvPr>
        </p:nvSpPr>
        <p:spPr>
          <a:xfrm>
            <a:off x="3419475" y="5516563"/>
            <a:ext cx="4230688" cy="528637"/>
          </a:xfrm>
          <a:ln/>
        </p:spPr>
        <p:txBody>
          <a:bodyPr vert="horz" wrap="square" lIns="91440" tIns="45720" rIns="91440" bIns="45720" anchor="t"/>
          <a:lstStyle>
            <a:lvl1pPr marL="0" lvl="0" indent="0" algn="ctr">
              <a:buClrTx/>
              <a:buSzTx/>
              <a:buFontTx/>
              <a:buNone/>
              <a:defRPr/>
            </a:lvl1pPr>
            <a:lvl2pPr marL="457200" lvl="1" indent="0" algn="ctr">
              <a:buClrTx/>
              <a:buSzTx/>
              <a:buFontTx/>
              <a:buNone/>
              <a:defRPr/>
            </a:lvl2pPr>
            <a:lvl3pPr marL="914400" lvl="2" indent="0" algn="ctr">
              <a:buClrTx/>
              <a:buSzTx/>
              <a:buFontTx/>
              <a:buNone/>
              <a:defRPr/>
            </a:lvl3pPr>
            <a:lvl4pPr marL="1371600" lvl="3" indent="0" algn="ctr">
              <a:buClrTx/>
              <a:buSzTx/>
              <a:buFontTx/>
              <a:buNone/>
              <a:defRPr/>
            </a:lvl4pPr>
            <a:lvl5pPr marL="1828800" lvl="4" indent="0" algn="ctr">
              <a:buClrTx/>
              <a:buSzTx/>
              <a:buFontTx/>
              <a:buNone/>
              <a:defRPr/>
            </a:lvl5pPr>
          </a:lstStyle>
          <a:p>
            <a:pPr lvl="0" eaLnBrk="1" hangingPunct="1"/>
            <a:r>
              <a:rPr lang="en-US" altLang="en-US" sz="1800" b="1" i="1" dirty="0">
                <a:solidFill>
                  <a:srgbClr val="7F7F7F"/>
                </a:solidFill>
                <a:latin typeface="方正黑体简体" pitchFamily="1" charset="-122"/>
                <a:ea typeface="方正黑体简体" pitchFamily="1" charset="-122"/>
              </a:rPr>
              <a:t>《现代物流</a:t>
            </a:r>
            <a:r>
              <a:rPr lang="zh-CN" altLang="en-US" sz="1800" b="1" i="1" dirty="0">
                <a:solidFill>
                  <a:srgbClr val="7F7F7F"/>
                </a:solidFill>
                <a:latin typeface="方正黑体简体" pitchFamily="1" charset="-122"/>
                <a:ea typeface="方正黑体简体" pitchFamily="1" charset="-122"/>
              </a:rPr>
              <a:t>基础</a:t>
            </a:r>
            <a:r>
              <a:rPr lang="en-US" altLang="en-US" sz="1800" b="1" i="1" dirty="0">
                <a:solidFill>
                  <a:srgbClr val="7F7F7F"/>
                </a:solidFill>
                <a:latin typeface="方正黑体简体" pitchFamily="1" charset="-122"/>
                <a:ea typeface="方正黑体简体" pitchFamily="1" charset="-122"/>
              </a:rPr>
              <a:t>（第</a:t>
            </a:r>
            <a:r>
              <a:rPr lang="zh-CN" altLang="en-US" sz="1800" b="1" i="1" dirty="0">
                <a:solidFill>
                  <a:srgbClr val="7F7F7F"/>
                </a:solidFill>
                <a:latin typeface="方正黑体简体" pitchFamily="1" charset="-122"/>
                <a:ea typeface="方正黑体简体" pitchFamily="1" charset="-122"/>
              </a:rPr>
              <a:t>3</a:t>
            </a:r>
            <a:r>
              <a:rPr lang="en-US" altLang="en-US" sz="1800" b="1" i="1" dirty="0">
                <a:solidFill>
                  <a:srgbClr val="7F7F7F"/>
                </a:solidFill>
                <a:latin typeface="方正黑体简体" pitchFamily="1" charset="-122"/>
                <a:ea typeface="方正黑体简体" pitchFamily="1" charset="-122"/>
              </a:rPr>
              <a:t>版）》配套幻灯片</a:t>
            </a:r>
            <a:endParaRPr lang="en-US" altLang="en-US" sz="1800" b="1" i="1" dirty="0">
              <a:solidFill>
                <a:srgbClr val="7F7F7F"/>
              </a:solidFill>
              <a:latin typeface="方正黑体简体" pitchFamily="1" charset="-122"/>
              <a:ea typeface="方正黑体简体" pitchFamily="1" charset="-122"/>
            </a:endParaRPr>
          </a:p>
        </p:txBody>
      </p:sp>
      <p:pic>
        <p:nvPicPr>
          <p:cNvPr id="4100" name="图片 5"/>
          <p:cNvPicPr>
            <a:picLocks noChangeAspect="1"/>
          </p:cNvPicPr>
          <p:nvPr/>
        </p:nvPicPr>
        <p:blipFill>
          <a:blip r:embed="rId1"/>
          <a:stretch>
            <a:fillRect/>
          </a:stretch>
        </p:blipFill>
        <p:spPr>
          <a:xfrm>
            <a:off x="179388" y="188913"/>
            <a:ext cx="2747962" cy="1811337"/>
          </a:xfrm>
          <a:prstGeom prst="rect">
            <a:avLst/>
          </a:prstGeom>
          <a:noFill/>
          <a:ln w="9525">
            <a:noFill/>
          </a:ln>
        </p:spPr>
      </p:pic>
      <p:pic>
        <p:nvPicPr>
          <p:cNvPr id="4101" name="图片 6"/>
          <p:cNvPicPr>
            <a:picLocks noChangeAspect="1"/>
          </p:cNvPicPr>
          <p:nvPr/>
        </p:nvPicPr>
        <p:blipFill>
          <a:blip r:embed="rId2"/>
          <a:stretch>
            <a:fillRect/>
          </a:stretch>
        </p:blipFill>
        <p:spPr>
          <a:xfrm>
            <a:off x="3132138" y="188913"/>
            <a:ext cx="2776537" cy="1836737"/>
          </a:xfrm>
          <a:prstGeom prst="rect">
            <a:avLst/>
          </a:prstGeom>
          <a:noFill/>
          <a:ln w="9525">
            <a:noFill/>
          </a:ln>
        </p:spPr>
      </p:pic>
      <p:pic>
        <p:nvPicPr>
          <p:cNvPr id="4102" name="图片 7"/>
          <p:cNvPicPr>
            <a:picLocks noChangeAspect="1"/>
          </p:cNvPicPr>
          <p:nvPr/>
        </p:nvPicPr>
        <p:blipFill>
          <a:blip r:embed="rId3"/>
          <a:stretch>
            <a:fillRect/>
          </a:stretch>
        </p:blipFill>
        <p:spPr>
          <a:xfrm>
            <a:off x="6165850" y="188913"/>
            <a:ext cx="2727325" cy="1803400"/>
          </a:xfrm>
          <a:prstGeom prst="rect">
            <a:avLst/>
          </a:prstGeom>
          <a:noFill/>
          <a:ln w="9525">
            <a:noFill/>
          </a:ln>
        </p:spPr>
      </p:pic>
      <p:pic>
        <p:nvPicPr>
          <p:cNvPr id="4103" name="图片 15"/>
          <p:cNvPicPr>
            <a:picLocks noChangeAspect="1"/>
          </p:cNvPicPr>
          <p:nvPr/>
        </p:nvPicPr>
        <p:blipFill>
          <a:blip r:embed="rId4"/>
          <a:stretch>
            <a:fillRect/>
          </a:stretch>
        </p:blipFill>
        <p:spPr>
          <a:xfrm>
            <a:off x="179388" y="2276475"/>
            <a:ext cx="2722562" cy="1800225"/>
          </a:xfrm>
          <a:prstGeom prst="rect">
            <a:avLst/>
          </a:prstGeom>
          <a:noFill/>
          <a:ln w="9525">
            <a:noFill/>
          </a:ln>
        </p:spPr>
      </p:pic>
      <p:pic>
        <p:nvPicPr>
          <p:cNvPr id="4104" name="图片 16"/>
          <p:cNvPicPr>
            <a:picLocks noChangeAspect="1"/>
          </p:cNvPicPr>
          <p:nvPr/>
        </p:nvPicPr>
        <p:blipFill>
          <a:blip r:embed="rId5"/>
          <a:stretch>
            <a:fillRect/>
          </a:stretch>
        </p:blipFill>
        <p:spPr>
          <a:xfrm>
            <a:off x="3132138" y="2276475"/>
            <a:ext cx="2747962" cy="1817688"/>
          </a:xfrm>
          <a:prstGeom prst="rect">
            <a:avLst/>
          </a:prstGeom>
          <a:noFill/>
          <a:ln w="9525">
            <a:noFill/>
          </a:ln>
        </p:spPr>
      </p:pic>
      <p:pic>
        <p:nvPicPr>
          <p:cNvPr id="4105" name="图片 17"/>
          <p:cNvPicPr>
            <a:picLocks noChangeAspect="1"/>
          </p:cNvPicPr>
          <p:nvPr/>
        </p:nvPicPr>
        <p:blipFill>
          <a:blip r:embed="rId6"/>
          <a:stretch>
            <a:fillRect/>
          </a:stretch>
        </p:blipFill>
        <p:spPr>
          <a:xfrm>
            <a:off x="6156325" y="2276475"/>
            <a:ext cx="2771775" cy="1833563"/>
          </a:xfrm>
          <a:prstGeom prst="rect">
            <a:avLst/>
          </a:prstGeom>
          <a:noFill/>
          <a:ln w="9525">
            <a:noFill/>
          </a:ln>
        </p:spPr>
      </p:pic>
      <p:pic>
        <p:nvPicPr>
          <p:cNvPr id="4106" name="图片 18"/>
          <p:cNvPicPr>
            <a:picLocks noChangeAspect="1"/>
          </p:cNvPicPr>
          <p:nvPr/>
        </p:nvPicPr>
        <p:blipFill>
          <a:blip r:embed="rId7"/>
          <a:stretch>
            <a:fillRect/>
          </a:stretch>
        </p:blipFill>
        <p:spPr>
          <a:xfrm>
            <a:off x="217488" y="4365625"/>
            <a:ext cx="2698750" cy="1784350"/>
          </a:xfrm>
          <a:prstGeom prst="rect">
            <a:avLst/>
          </a:prstGeom>
          <a:noFill/>
          <a:ln w="9525">
            <a:noFill/>
          </a:ln>
        </p:spPr>
      </p:pic>
      <p:sp>
        <p:nvSpPr>
          <p:cNvPr id="4107" name="Line 50"/>
          <p:cNvSpPr/>
          <p:nvPr/>
        </p:nvSpPr>
        <p:spPr>
          <a:xfrm>
            <a:off x="-34925" y="4221163"/>
            <a:ext cx="9142413" cy="0"/>
          </a:xfrm>
          <a:prstGeom prst="line">
            <a:avLst/>
          </a:prstGeom>
          <a:ln w="25400" cap="flat" cmpd="sng">
            <a:solidFill>
              <a:srgbClr val="BFBFBF"/>
            </a:solidFill>
            <a:prstDash val="solid"/>
            <a:headEnd type="none" w="med" len="med"/>
            <a:tailEnd type="none" w="med" len="med"/>
          </a:ln>
          <a:effectLst>
            <a:outerShdw dist="20000" dir="5400000" algn="ctr" rotWithShape="0">
              <a:srgbClr val="000000">
                <a:alpha val="34000"/>
              </a:srgbClr>
            </a:outerShdw>
          </a:effectLst>
        </p:spPr>
      </p:sp>
      <p:sp>
        <p:nvSpPr>
          <p:cNvPr id="4108" name="Line 49"/>
          <p:cNvSpPr/>
          <p:nvPr/>
        </p:nvSpPr>
        <p:spPr>
          <a:xfrm>
            <a:off x="3027363" y="0"/>
            <a:ext cx="0" cy="6642100"/>
          </a:xfrm>
          <a:prstGeom prst="line">
            <a:avLst/>
          </a:prstGeom>
          <a:ln w="38100" cap="flat" cmpd="sng">
            <a:solidFill>
              <a:srgbClr val="A6A6A6"/>
            </a:solidFill>
            <a:prstDash val="solid"/>
            <a:headEnd type="none" w="med" len="med"/>
            <a:tailEnd type="none" w="med" len="med"/>
          </a:ln>
          <a:effectLst>
            <a:outerShdw dist="23000" dir="5400000" algn="ctr" rotWithShape="0">
              <a:srgbClr val="000000">
                <a:alpha val="31000"/>
              </a:srgbClr>
            </a:outerShdw>
          </a:effectLst>
        </p:spPr>
      </p:sp>
      <p:sp>
        <p:nvSpPr>
          <p:cNvPr id="4109" name="Line 50"/>
          <p:cNvSpPr/>
          <p:nvPr/>
        </p:nvSpPr>
        <p:spPr>
          <a:xfrm>
            <a:off x="34925" y="2133600"/>
            <a:ext cx="9144000" cy="0"/>
          </a:xfrm>
          <a:prstGeom prst="line">
            <a:avLst/>
          </a:prstGeom>
          <a:ln w="38100" cap="flat" cmpd="sng">
            <a:solidFill>
              <a:srgbClr val="BFBFBF"/>
            </a:solidFill>
            <a:prstDash val="solid"/>
            <a:headEnd type="none" w="med" len="med"/>
            <a:tailEnd type="none" w="med" len="med"/>
          </a:ln>
          <a:effectLst>
            <a:outerShdw dist="23000" dir="5400000" algn="ctr" rotWithShape="0">
              <a:srgbClr val="000000">
                <a:alpha val="31000"/>
              </a:srgbClr>
            </a:outerShdw>
          </a:effectLst>
        </p:spPr>
      </p:sp>
      <p:sp>
        <p:nvSpPr>
          <p:cNvPr id="4110" name="Line 49"/>
          <p:cNvSpPr/>
          <p:nvPr/>
        </p:nvSpPr>
        <p:spPr>
          <a:xfrm>
            <a:off x="6011863" y="44450"/>
            <a:ext cx="0" cy="4176713"/>
          </a:xfrm>
          <a:prstGeom prst="line">
            <a:avLst/>
          </a:prstGeom>
          <a:ln w="38100" cap="flat" cmpd="sng">
            <a:solidFill>
              <a:srgbClr val="A6A6A6"/>
            </a:solidFill>
            <a:prstDash val="solid"/>
            <a:headEnd type="none" w="med" len="med"/>
            <a:tailEnd type="none" w="med" len="med"/>
          </a:ln>
          <a:effectLst>
            <a:outerShdw dist="23000" dir="5400000" algn="ctr" rotWithShape="0">
              <a:srgbClr val="000000">
                <a:alpha val="31000"/>
              </a:srgbClr>
            </a:outerShdw>
          </a:effectLst>
        </p:spPr>
      </p:sp>
      <p:grpSp>
        <p:nvGrpSpPr>
          <p:cNvPr id="4111" name="Group 15"/>
          <p:cNvGrpSpPr/>
          <p:nvPr/>
        </p:nvGrpSpPr>
        <p:grpSpPr>
          <a:xfrm>
            <a:off x="7812088" y="5445125"/>
            <a:ext cx="1052512" cy="1200150"/>
            <a:chOff x="0" y="0"/>
            <a:chExt cx="1052736" cy="1200329"/>
          </a:xfrm>
        </p:grpSpPr>
        <p:sp>
          <p:nvSpPr>
            <p:cNvPr id="3088" name="椭圆​​ 1"/>
            <p:cNvSpPr/>
            <p:nvPr/>
          </p:nvSpPr>
          <p:spPr>
            <a:xfrm>
              <a:off x="0" y="72008"/>
              <a:ext cx="1052736" cy="1052736"/>
            </a:xfrm>
            <a:prstGeom prst="ellipse">
              <a:avLst/>
            </a:prstGeom>
            <a:solidFill>
              <a:srgbClr val="FFC000"/>
            </a:solidFill>
            <a:ln w="9525">
              <a:noFill/>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3089" name="TextBox 2"/>
            <p:cNvSpPr txBox="1"/>
            <p:nvPr/>
          </p:nvSpPr>
          <p:spPr>
            <a:xfrm>
              <a:off x="166328" y="0"/>
              <a:ext cx="720080" cy="1200329"/>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en-US" altLang="zh-CN" sz="7200" dirty="0">
                  <a:ea typeface="宋体" panose="02010600030101010101" pitchFamily="2" charset="-122"/>
                </a:rPr>
                <a:t>2</a:t>
              </a:r>
              <a:endParaRPr lang="zh-CN" altLang="en-US" sz="7200" dirty="0">
                <a:ea typeface="宋体" panose="02010600030101010101" pitchFamily="2" charset="-122"/>
              </a:endParaRPr>
            </a:p>
          </p:txBody>
        </p:sp>
      </p:grpSp>
      <p:sp>
        <p:nvSpPr>
          <p:cNvPr id="2" name="TextBox 1"/>
          <p:cNvSpPr txBox="1"/>
          <p:nvPr/>
        </p:nvSpPr>
        <p:spPr>
          <a:xfrm>
            <a:off x="3132138" y="4405313"/>
            <a:ext cx="5013325" cy="831850"/>
          </a:xfrm>
          <a:prstGeom prst="rect">
            <a:avLst/>
          </a:prstGeom>
          <a:noFill/>
        </p:spPr>
        <p:txBody>
          <a:bodyPr>
            <a:spAutoFit/>
          </a:bodyPr>
          <a:lstStyle/>
          <a:p>
            <a:pPr marR="0" defTabSz="914400">
              <a:buClrTx/>
              <a:buSzTx/>
              <a:defRPr/>
            </a:pPr>
            <a:r>
              <a:rPr kumimoji="0" lang="zh-CN" altLang="en-US" sz="4800" b="1" kern="1200" cap="none" spc="0" normalizeH="0" baseline="0" noProof="0" dirty="0">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rPr>
              <a:t>现代物流基础</a:t>
            </a:r>
            <a:endParaRPr kumimoji="0" lang="en-US" sz="4800" b="1" kern="1200" cap="none" spc="0" normalizeH="0" baseline="0" noProof="0" dirty="0">
              <a:effectLst>
                <a:outerShdw blurRad="38100" dist="38100" dir="2700000" algn="tl">
                  <a:srgbClr val="000000">
                    <a:alpha val="43137"/>
                  </a:srgbClr>
                </a:outerShdw>
              </a:effectLst>
              <a:latin typeface="Arial" panose="020B0604020202020204" pitchFamily="34" charset="0"/>
              <a:ea typeface="宋体" panose="02010600030101010101" pitchFamily="2" charset="-122"/>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108"/>
                                        </p:tgtEl>
                                        <p:attrNameLst>
                                          <p:attrName>style.visibility</p:attrName>
                                        </p:attrNameLst>
                                      </p:cBhvr>
                                      <p:to>
                                        <p:strVal val="visible"/>
                                      </p:to>
                                    </p:set>
                                    <p:anim calcmode="lin" valueType="num">
                                      <p:cBhvr additive="base">
                                        <p:cTn id="7" dur="2000" fill="hold"/>
                                        <p:tgtEl>
                                          <p:spTgt spid="4108"/>
                                        </p:tgtEl>
                                        <p:attrNameLst>
                                          <p:attrName>ppt_x</p:attrName>
                                        </p:attrNameLst>
                                      </p:cBhvr>
                                      <p:tavLst>
                                        <p:tav tm="0">
                                          <p:val>
                                            <p:strVal val="#ppt_x"/>
                                          </p:val>
                                        </p:tav>
                                        <p:tav tm="100000">
                                          <p:val>
                                            <p:strVal val="#ppt_x"/>
                                          </p:val>
                                        </p:tav>
                                      </p:tavLst>
                                    </p:anim>
                                    <p:anim calcmode="lin" valueType="num">
                                      <p:cBhvr additive="base">
                                        <p:cTn id="8" dur="2000" fill="hold"/>
                                        <p:tgtEl>
                                          <p:spTgt spid="4108"/>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4107"/>
                                        </p:tgtEl>
                                        <p:attrNameLst>
                                          <p:attrName>style.visibility</p:attrName>
                                        </p:attrNameLst>
                                      </p:cBhvr>
                                      <p:to>
                                        <p:strVal val="visible"/>
                                      </p:to>
                                    </p:set>
                                    <p:anim calcmode="lin" valueType="num">
                                      <p:cBhvr additive="base">
                                        <p:cTn id="11" dur="2000" fill="hold"/>
                                        <p:tgtEl>
                                          <p:spTgt spid="4107"/>
                                        </p:tgtEl>
                                        <p:attrNameLst>
                                          <p:attrName>ppt_x</p:attrName>
                                        </p:attrNameLst>
                                      </p:cBhvr>
                                      <p:tavLst>
                                        <p:tav tm="0">
                                          <p:val>
                                            <p:strVal val="1+#ppt_w/2"/>
                                          </p:val>
                                        </p:tav>
                                        <p:tav tm="100000">
                                          <p:val>
                                            <p:strVal val="#ppt_x"/>
                                          </p:val>
                                        </p:tav>
                                      </p:tavLst>
                                    </p:anim>
                                    <p:anim calcmode="lin" valueType="num">
                                      <p:cBhvr additive="base">
                                        <p:cTn id="12" dur="2000" fill="hold"/>
                                        <p:tgtEl>
                                          <p:spTgt spid="4107"/>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4109"/>
                                        </p:tgtEl>
                                        <p:attrNameLst>
                                          <p:attrName>style.visibility</p:attrName>
                                        </p:attrNameLst>
                                      </p:cBhvr>
                                      <p:to>
                                        <p:strVal val="visible"/>
                                      </p:to>
                                    </p:set>
                                    <p:anim calcmode="lin" valueType="num">
                                      <p:cBhvr additive="base">
                                        <p:cTn id="15" dur="2000" fill="hold"/>
                                        <p:tgtEl>
                                          <p:spTgt spid="4109"/>
                                        </p:tgtEl>
                                        <p:attrNameLst>
                                          <p:attrName>ppt_x</p:attrName>
                                        </p:attrNameLst>
                                      </p:cBhvr>
                                      <p:tavLst>
                                        <p:tav tm="0">
                                          <p:val>
                                            <p:strVal val="0-#ppt_w/2"/>
                                          </p:val>
                                        </p:tav>
                                        <p:tav tm="100000">
                                          <p:val>
                                            <p:strVal val="#ppt_x"/>
                                          </p:val>
                                        </p:tav>
                                      </p:tavLst>
                                    </p:anim>
                                    <p:anim calcmode="lin" valueType="num">
                                      <p:cBhvr additive="base">
                                        <p:cTn id="16" dur="2000" fill="hold"/>
                                        <p:tgtEl>
                                          <p:spTgt spid="4109"/>
                                        </p:tgtEl>
                                        <p:attrNameLst>
                                          <p:attrName>ppt_y</p:attrName>
                                        </p:attrNameLst>
                                      </p:cBhvr>
                                      <p:tavLst>
                                        <p:tav tm="0">
                                          <p:val>
                                            <p:strVal val="#ppt_y"/>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4110"/>
                                        </p:tgtEl>
                                        <p:attrNameLst>
                                          <p:attrName>style.visibility</p:attrName>
                                        </p:attrNameLst>
                                      </p:cBhvr>
                                      <p:to>
                                        <p:strVal val="visible"/>
                                      </p:to>
                                    </p:set>
                                    <p:anim calcmode="lin" valueType="num">
                                      <p:cBhvr additive="base">
                                        <p:cTn id="19" dur="2000" fill="hold"/>
                                        <p:tgtEl>
                                          <p:spTgt spid="4110"/>
                                        </p:tgtEl>
                                        <p:attrNameLst>
                                          <p:attrName>ppt_x</p:attrName>
                                        </p:attrNameLst>
                                      </p:cBhvr>
                                      <p:tavLst>
                                        <p:tav tm="0">
                                          <p:val>
                                            <p:strVal val="#ppt_x"/>
                                          </p:val>
                                        </p:tav>
                                        <p:tav tm="100000">
                                          <p:val>
                                            <p:strVal val="#ppt_x"/>
                                          </p:val>
                                        </p:tav>
                                      </p:tavLst>
                                    </p:anim>
                                    <p:anim calcmode="lin" valueType="num">
                                      <p:cBhvr additive="base">
                                        <p:cTn id="20" dur="2000" fill="hold"/>
                                        <p:tgtEl>
                                          <p:spTgt spid="4110"/>
                                        </p:tgtEl>
                                        <p:attrNameLst>
                                          <p:attrName>ppt_y</p:attrName>
                                        </p:attrNameLst>
                                      </p:cBhvr>
                                      <p:tavLst>
                                        <p:tav tm="0">
                                          <p:val>
                                            <p:strVal val="0-#ppt_h/2"/>
                                          </p:val>
                                        </p:tav>
                                        <p:tav tm="100000">
                                          <p:val>
                                            <p:strVal val="#ppt_y"/>
                                          </p:val>
                                        </p:tav>
                                      </p:tavLst>
                                    </p:anim>
                                  </p:childTnLst>
                                </p:cTn>
                              </p:par>
                              <p:par>
                                <p:cTn id="21" presetID="2" presetClass="entr" presetSubtype="9" fill="hold" nodeType="withEffect">
                                  <p:stCondLst>
                                    <p:cond delay="0"/>
                                  </p:stCondLst>
                                  <p:childTnLst>
                                    <p:set>
                                      <p:cBhvr>
                                        <p:cTn id="22" dur="1" fill="hold">
                                          <p:stCondLst>
                                            <p:cond delay="0"/>
                                          </p:stCondLst>
                                        </p:cTn>
                                        <p:tgtEl>
                                          <p:spTgt spid="4100"/>
                                        </p:tgtEl>
                                        <p:attrNameLst>
                                          <p:attrName>style.visibility</p:attrName>
                                        </p:attrNameLst>
                                      </p:cBhvr>
                                      <p:to>
                                        <p:strVal val="visible"/>
                                      </p:to>
                                    </p:set>
                                    <p:anim calcmode="lin" valueType="num">
                                      <p:cBhvr additive="base">
                                        <p:cTn id="23" dur="2000" fill="hold"/>
                                        <p:tgtEl>
                                          <p:spTgt spid="4100"/>
                                        </p:tgtEl>
                                        <p:attrNameLst>
                                          <p:attrName>ppt_x</p:attrName>
                                        </p:attrNameLst>
                                      </p:cBhvr>
                                      <p:tavLst>
                                        <p:tav tm="0">
                                          <p:val>
                                            <p:strVal val="0-#ppt_w/2"/>
                                          </p:val>
                                        </p:tav>
                                        <p:tav tm="100000">
                                          <p:val>
                                            <p:strVal val="#ppt_x"/>
                                          </p:val>
                                        </p:tav>
                                      </p:tavLst>
                                    </p:anim>
                                    <p:anim calcmode="lin" valueType="num">
                                      <p:cBhvr additive="base">
                                        <p:cTn id="24" dur="2000" fill="hold"/>
                                        <p:tgtEl>
                                          <p:spTgt spid="4100"/>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0"/>
                                  </p:stCondLst>
                                  <p:childTnLst>
                                    <p:set>
                                      <p:cBhvr>
                                        <p:cTn id="26" dur="1" fill="hold">
                                          <p:stCondLst>
                                            <p:cond delay="0"/>
                                          </p:stCondLst>
                                        </p:cTn>
                                        <p:tgtEl>
                                          <p:spTgt spid="4101"/>
                                        </p:tgtEl>
                                        <p:attrNameLst>
                                          <p:attrName>style.visibility</p:attrName>
                                        </p:attrNameLst>
                                      </p:cBhvr>
                                      <p:to>
                                        <p:strVal val="visible"/>
                                      </p:to>
                                    </p:set>
                                    <p:anim calcmode="lin" valueType="num">
                                      <p:cBhvr additive="base">
                                        <p:cTn id="27" dur="2000" fill="hold"/>
                                        <p:tgtEl>
                                          <p:spTgt spid="4101"/>
                                        </p:tgtEl>
                                        <p:attrNameLst>
                                          <p:attrName>ppt_x</p:attrName>
                                        </p:attrNameLst>
                                      </p:cBhvr>
                                      <p:tavLst>
                                        <p:tav tm="0">
                                          <p:val>
                                            <p:strVal val="#ppt_x"/>
                                          </p:val>
                                        </p:tav>
                                        <p:tav tm="100000">
                                          <p:val>
                                            <p:strVal val="#ppt_x"/>
                                          </p:val>
                                        </p:tav>
                                      </p:tavLst>
                                    </p:anim>
                                    <p:anim calcmode="lin" valueType="num">
                                      <p:cBhvr additive="base">
                                        <p:cTn id="28" dur="2000" fill="hold"/>
                                        <p:tgtEl>
                                          <p:spTgt spid="4101"/>
                                        </p:tgtEl>
                                        <p:attrNameLst>
                                          <p:attrName>ppt_y</p:attrName>
                                        </p:attrNameLst>
                                      </p:cBhvr>
                                      <p:tavLst>
                                        <p:tav tm="0">
                                          <p:val>
                                            <p:strVal val="0-#ppt_h/2"/>
                                          </p:val>
                                        </p:tav>
                                        <p:tav tm="100000">
                                          <p:val>
                                            <p:strVal val="#ppt_y"/>
                                          </p:val>
                                        </p:tav>
                                      </p:tavLst>
                                    </p:anim>
                                  </p:childTnLst>
                                </p:cTn>
                              </p:par>
                              <p:par>
                                <p:cTn id="29" presetID="2" presetClass="entr" presetSubtype="3" fill="hold" nodeType="withEffect">
                                  <p:stCondLst>
                                    <p:cond delay="0"/>
                                  </p:stCondLst>
                                  <p:childTnLst>
                                    <p:set>
                                      <p:cBhvr>
                                        <p:cTn id="30" dur="1" fill="hold">
                                          <p:stCondLst>
                                            <p:cond delay="0"/>
                                          </p:stCondLst>
                                        </p:cTn>
                                        <p:tgtEl>
                                          <p:spTgt spid="4102"/>
                                        </p:tgtEl>
                                        <p:attrNameLst>
                                          <p:attrName>style.visibility</p:attrName>
                                        </p:attrNameLst>
                                      </p:cBhvr>
                                      <p:to>
                                        <p:strVal val="visible"/>
                                      </p:to>
                                    </p:set>
                                    <p:anim calcmode="lin" valueType="num">
                                      <p:cBhvr additive="base">
                                        <p:cTn id="31" dur="2000" fill="hold"/>
                                        <p:tgtEl>
                                          <p:spTgt spid="4102"/>
                                        </p:tgtEl>
                                        <p:attrNameLst>
                                          <p:attrName>ppt_x</p:attrName>
                                        </p:attrNameLst>
                                      </p:cBhvr>
                                      <p:tavLst>
                                        <p:tav tm="0">
                                          <p:val>
                                            <p:strVal val="1+#ppt_w/2"/>
                                          </p:val>
                                        </p:tav>
                                        <p:tav tm="100000">
                                          <p:val>
                                            <p:strVal val="#ppt_x"/>
                                          </p:val>
                                        </p:tav>
                                      </p:tavLst>
                                    </p:anim>
                                    <p:anim calcmode="lin" valueType="num">
                                      <p:cBhvr additive="base">
                                        <p:cTn id="32" dur="2000" fill="hold"/>
                                        <p:tgtEl>
                                          <p:spTgt spid="4102"/>
                                        </p:tgtEl>
                                        <p:attrNameLst>
                                          <p:attrName>ppt_y</p:attrName>
                                        </p:attrNameLst>
                                      </p:cBhvr>
                                      <p:tavLst>
                                        <p:tav tm="0">
                                          <p:val>
                                            <p:strVal val="0-#ppt_h/2"/>
                                          </p:val>
                                        </p:tav>
                                        <p:tav tm="100000">
                                          <p:val>
                                            <p:strVal val="#ppt_y"/>
                                          </p:val>
                                        </p:tav>
                                      </p:tavLst>
                                    </p:anim>
                                  </p:childTnLst>
                                </p:cTn>
                              </p:par>
                              <p:par>
                                <p:cTn id="33" presetID="2" presetClass="entr" presetSubtype="8" fill="hold" nodeType="withEffect">
                                  <p:stCondLst>
                                    <p:cond delay="0"/>
                                  </p:stCondLst>
                                  <p:childTnLst>
                                    <p:set>
                                      <p:cBhvr>
                                        <p:cTn id="34" dur="1" fill="hold">
                                          <p:stCondLst>
                                            <p:cond delay="0"/>
                                          </p:stCondLst>
                                        </p:cTn>
                                        <p:tgtEl>
                                          <p:spTgt spid="4103"/>
                                        </p:tgtEl>
                                        <p:attrNameLst>
                                          <p:attrName>style.visibility</p:attrName>
                                        </p:attrNameLst>
                                      </p:cBhvr>
                                      <p:to>
                                        <p:strVal val="visible"/>
                                      </p:to>
                                    </p:set>
                                    <p:anim calcmode="lin" valueType="num">
                                      <p:cBhvr additive="base">
                                        <p:cTn id="35" dur="2000" fill="hold"/>
                                        <p:tgtEl>
                                          <p:spTgt spid="4103"/>
                                        </p:tgtEl>
                                        <p:attrNameLst>
                                          <p:attrName>ppt_x</p:attrName>
                                        </p:attrNameLst>
                                      </p:cBhvr>
                                      <p:tavLst>
                                        <p:tav tm="0">
                                          <p:val>
                                            <p:strVal val="0-#ppt_w/2"/>
                                          </p:val>
                                        </p:tav>
                                        <p:tav tm="100000">
                                          <p:val>
                                            <p:strVal val="#ppt_x"/>
                                          </p:val>
                                        </p:tav>
                                      </p:tavLst>
                                    </p:anim>
                                    <p:anim calcmode="lin" valueType="num">
                                      <p:cBhvr additive="base">
                                        <p:cTn id="36" dur="2000" fill="hold"/>
                                        <p:tgtEl>
                                          <p:spTgt spid="4103"/>
                                        </p:tgtEl>
                                        <p:attrNameLst>
                                          <p:attrName>ppt_y</p:attrName>
                                        </p:attrNameLst>
                                      </p:cBhvr>
                                      <p:tavLst>
                                        <p:tav tm="0">
                                          <p:val>
                                            <p:strVal val="#ppt_y"/>
                                          </p:val>
                                        </p:tav>
                                        <p:tav tm="100000">
                                          <p:val>
                                            <p:strVal val="#ppt_y"/>
                                          </p:val>
                                        </p:tav>
                                      </p:tavLst>
                                    </p:anim>
                                  </p:childTnLst>
                                </p:cTn>
                              </p:par>
                              <p:par>
                                <p:cTn id="37" presetID="2" presetClass="entr" presetSubtype="12" fill="hold" nodeType="withEffect">
                                  <p:stCondLst>
                                    <p:cond delay="0"/>
                                  </p:stCondLst>
                                  <p:childTnLst>
                                    <p:set>
                                      <p:cBhvr>
                                        <p:cTn id="38" dur="1" fill="hold">
                                          <p:stCondLst>
                                            <p:cond delay="0"/>
                                          </p:stCondLst>
                                        </p:cTn>
                                        <p:tgtEl>
                                          <p:spTgt spid="4106"/>
                                        </p:tgtEl>
                                        <p:attrNameLst>
                                          <p:attrName>style.visibility</p:attrName>
                                        </p:attrNameLst>
                                      </p:cBhvr>
                                      <p:to>
                                        <p:strVal val="visible"/>
                                      </p:to>
                                    </p:set>
                                    <p:anim calcmode="lin" valueType="num">
                                      <p:cBhvr additive="base">
                                        <p:cTn id="39" dur="2000" fill="hold"/>
                                        <p:tgtEl>
                                          <p:spTgt spid="4106"/>
                                        </p:tgtEl>
                                        <p:attrNameLst>
                                          <p:attrName>ppt_x</p:attrName>
                                        </p:attrNameLst>
                                      </p:cBhvr>
                                      <p:tavLst>
                                        <p:tav tm="0">
                                          <p:val>
                                            <p:strVal val="0-#ppt_w/2"/>
                                          </p:val>
                                        </p:tav>
                                        <p:tav tm="100000">
                                          <p:val>
                                            <p:strVal val="#ppt_x"/>
                                          </p:val>
                                        </p:tav>
                                      </p:tavLst>
                                    </p:anim>
                                    <p:anim calcmode="lin" valueType="num">
                                      <p:cBhvr additive="base">
                                        <p:cTn id="40" dur="2000" fill="hold"/>
                                        <p:tgtEl>
                                          <p:spTgt spid="4106"/>
                                        </p:tgtEl>
                                        <p:attrNameLst>
                                          <p:attrName>ppt_y</p:attrName>
                                        </p:attrNameLst>
                                      </p:cBhvr>
                                      <p:tavLst>
                                        <p:tav tm="0">
                                          <p:val>
                                            <p:strVal val="1+#ppt_h/2"/>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4105"/>
                                        </p:tgtEl>
                                        <p:attrNameLst>
                                          <p:attrName>style.visibility</p:attrName>
                                        </p:attrNameLst>
                                      </p:cBhvr>
                                      <p:to>
                                        <p:strVal val="visible"/>
                                      </p:to>
                                    </p:set>
                                    <p:anim calcmode="lin" valueType="num">
                                      <p:cBhvr additive="base">
                                        <p:cTn id="43" dur="2000" fill="hold"/>
                                        <p:tgtEl>
                                          <p:spTgt spid="4105"/>
                                        </p:tgtEl>
                                        <p:attrNameLst>
                                          <p:attrName>ppt_x</p:attrName>
                                        </p:attrNameLst>
                                      </p:cBhvr>
                                      <p:tavLst>
                                        <p:tav tm="0">
                                          <p:val>
                                            <p:strVal val="1+#ppt_w/2"/>
                                          </p:val>
                                        </p:tav>
                                        <p:tav tm="100000">
                                          <p:val>
                                            <p:strVal val="#ppt_x"/>
                                          </p:val>
                                        </p:tav>
                                      </p:tavLst>
                                    </p:anim>
                                    <p:anim calcmode="lin" valueType="num">
                                      <p:cBhvr additive="base">
                                        <p:cTn id="44" dur="2000" fill="hold"/>
                                        <p:tgtEl>
                                          <p:spTgt spid="4105"/>
                                        </p:tgtEl>
                                        <p:attrNameLst>
                                          <p:attrName>ppt_y</p:attrName>
                                        </p:attrNameLst>
                                      </p:cBhvr>
                                      <p:tavLst>
                                        <p:tav tm="0">
                                          <p:val>
                                            <p:strVal val="#ppt_y"/>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104"/>
                                        </p:tgtEl>
                                        <p:attrNameLst>
                                          <p:attrName>style.visibility</p:attrName>
                                        </p:attrNameLst>
                                      </p:cBhvr>
                                      <p:to>
                                        <p:strVal val="visible"/>
                                      </p:to>
                                    </p:set>
                                    <p:anim calcmode="lin" valueType="num">
                                      <p:cBhvr additive="base">
                                        <p:cTn id="47" dur="2000" fill="hold"/>
                                        <p:tgtEl>
                                          <p:spTgt spid="4104"/>
                                        </p:tgtEl>
                                        <p:attrNameLst>
                                          <p:attrName>ppt_x</p:attrName>
                                        </p:attrNameLst>
                                      </p:cBhvr>
                                      <p:tavLst>
                                        <p:tav tm="0">
                                          <p:val>
                                            <p:strVal val="#ppt_x"/>
                                          </p:val>
                                        </p:tav>
                                        <p:tav tm="100000">
                                          <p:val>
                                            <p:strVal val="#ppt_x"/>
                                          </p:val>
                                        </p:tav>
                                      </p:tavLst>
                                    </p:anim>
                                    <p:anim calcmode="lin" valueType="num">
                                      <p:cBhvr additive="base">
                                        <p:cTn id="48" dur="2000" fill="hold"/>
                                        <p:tgtEl>
                                          <p:spTgt spid="4104"/>
                                        </p:tgtEl>
                                        <p:attrNameLst>
                                          <p:attrName>ppt_y</p:attrName>
                                        </p:attrNameLst>
                                      </p:cBhvr>
                                      <p:tavLst>
                                        <p:tav tm="0">
                                          <p:val>
                                            <p:strVal val="1+#ppt_h/2"/>
                                          </p:val>
                                        </p:tav>
                                        <p:tav tm="100000">
                                          <p:val>
                                            <p:strVal val="#ppt_y"/>
                                          </p:val>
                                        </p:tav>
                                      </p:tavLst>
                                    </p:anim>
                                  </p:childTnLst>
                                </p:cTn>
                              </p:par>
                            </p:childTnLst>
                          </p:cTn>
                        </p:par>
                        <p:par>
                          <p:cTn id="49" fill="hold">
                            <p:stCondLst>
                              <p:cond delay="2000"/>
                            </p:stCondLst>
                            <p:childTnLst>
                              <p:par>
                                <p:cTn id="50" presetID="10" presetClass="entr" presetSubtype="0" fill="hold" grpId="0" nodeType="afterEffect">
                                  <p:stCondLst>
                                    <p:cond delay="0"/>
                                  </p:stCondLst>
                                  <p:childTnLst>
                                    <p:set>
                                      <p:cBhvr>
                                        <p:cTn id="51" dur="1" fill="hold">
                                          <p:stCondLst>
                                            <p:cond delay="0"/>
                                          </p:stCondLst>
                                        </p:cTn>
                                        <p:tgtEl>
                                          <p:spTgt spid="4098">
                                            <p:txEl>
                                              <p:charRg st="0" end="19"/>
                                            </p:txEl>
                                          </p:spTgt>
                                        </p:tgtEl>
                                        <p:attrNameLst>
                                          <p:attrName>style.visibility</p:attrName>
                                        </p:attrNameLst>
                                      </p:cBhvr>
                                      <p:to>
                                        <p:strVal val="visible"/>
                                      </p:to>
                                    </p:set>
                                    <p:animEffect transition="in" filter="fade">
                                      <p:cBhvr>
                                        <p:cTn id="52" dur="500"/>
                                        <p:tgtEl>
                                          <p:spTgt spid="4098">
                                            <p:txEl>
                                              <p:charRg st="0" end="19"/>
                                            </p:txEl>
                                          </p:spTgt>
                                        </p:tgtEl>
                                      </p:cBhvr>
                                    </p:animEffect>
                                  </p:childTnLst>
                                </p:cTn>
                              </p:par>
                            </p:childTnLst>
                          </p:cTn>
                        </p:par>
                        <p:par>
                          <p:cTn id="53" fill="hold">
                            <p:stCondLst>
                              <p:cond delay="2500"/>
                            </p:stCondLst>
                            <p:childTnLst>
                              <p:par>
                                <p:cTn id="54" presetID="6" presetClass="entr" presetSubtype="16" fill="hold" nodeType="afterEffect">
                                  <p:stCondLst>
                                    <p:cond delay="0"/>
                                  </p:stCondLst>
                                  <p:childTnLst>
                                    <p:set>
                                      <p:cBhvr>
                                        <p:cTn id="55" dur="1" fill="hold">
                                          <p:stCondLst>
                                            <p:cond delay="0"/>
                                          </p:stCondLst>
                                        </p:cTn>
                                        <p:tgtEl>
                                          <p:spTgt spid="4111"/>
                                        </p:tgtEl>
                                        <p:attrNameLst>
                                          <p:attrName>style.visibility</p:attrName>
                                        </p:attrNameLst>
                                      </p:cBhvr>
                                      <p:to>
                                        <p:strVal val="visible"/>
                                      </p:to>
                                    </p:set>
                                    <p:animEffect transition="in" filter="circle(in)">
                                      <p:cBhvr>
                                        <p:cTn id="56" dur="3000"/>
                                        <p:tgtEl>
                                          <p:spTgt spid="4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70" name="矩形 2"/>
          <p:cNvSpPr>
            <a:spLocks noGrp="1"/>
          </p:cNvSpPr>
          <p:nvPr>
            <p:ph type="title" idx="4294967295"/>
          </p:nvPr>
        </p:nvSpPr>
        <p:spPr>
          <a:ln/>
        </p:spPr>
        <p:txBody>
          <a:bodyPr vert="horz" wrap="square" lIns="91440" tIns="45720" rIns="91440" bIns="45720" anchor="ctr"/>
          <a:p>
            <a:pPr eaLnBrk="1" hangingPunct="1"/>
            <a:r>
              <a:rPr lang="zh-CN" altLang="en-US" sz="3200" dirty="0">
                <a:solidFill>
                  <a:srgbClr val="0D0D0D"/>
                </a:solidFill>
                <a:latin typeface="黑体" panose="02010609060101010101" pitchFamily="49" charset="-122"/>
                <a:ea typeface="黑体" panose="02010609060101010101" pitchFamily="49" charset="-122"/>
              </a:rPr>
              <a:t>物流系统的含义</a:t>
            </a:r>
            <a:endParaRPr lang="en-US" altLang="en-US" sz="3200" dirty="0">
              <a:solidFill>
                <a:srgbClr val="0D0D0D"/>
              </a:solidFill>
              <a:latin typeface="黑体" panose="02010609060101010101" pitchFamily="49" charset="-122"/>
              <a:ea typeface="黑体" panose="02010609060101010101" pitchFamily="49" charset="-122"/>
            </a:endParaRPr>
          </a:p>
        </p:txBody>
      </p:sp>
      <p:sp>
        <p:nvSpPr>
          <p:cNvPr id="7171" name="矩形 21"/>
          <p:cNvSpPr/>
          <p:nvPr/>
        </p:nvSpPr>
        <p:spPr>
          <a:xfrm>
            <a:off x="754063" y="1341438"/>
            <a:ext cx="7751762" cy="1384300"/>
          </a:xfrm>
          <a:prstGeom prst="rect">
            <a:avLst/>
          </a:prstGeom>
          <a:solidFill>
            <a:schemeClr val="bg1"/>
          </a:solidFill>
          <a:ln w="25400" cap="flat" cmpd="sng">
            <a:solidFill>
              <a:srgbClr val="EFCADB"/>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Clr>
                <a:schemeClr val="tx2"/>
              </a:buClr>
              <a:buSzPct val="95000"/>
              <a:buNone/>
            </a:pPr>
            <a:r>
              <a:rPr lang="zh-CN" altLang="en-US" sz="2800" dirty="0">
                <a:solidFill>
                  <a:srgbClr val="000000"/>
                </a:solidFill>
                <a:latin typeface="方正楷体简体"/>
                <a:ea typeface="方正楷体简体"/>
              </a:rPr>
              <a:t>    </a:t>
            </a:r>
            <a:r>
              <a:rPr lang="zh-CN" altLang="en-US" sz="2800" b="1" dirty="0">
                <a:solidFill>
                  <a:srgbClr val="FF0000"/>
                </a:solidFill>
                <a:latin typeface="方正楷体简体"/>
                <a:ea typeface="方正楷体简体"/>
              </a:rPr>
              <a:t>物流系统</a:t>
            </a:r>
            <a:r>
              <a:rPr lang="zh-CN" altLang="en-US" sz="2800" dirty="0">
                <a:solidFill>
                  <a:srgbClr val="000000"/>
                </a:solidFill>
                <a:latin typeface="方正楷体简体"/>
                <a:ea typeface="方正楷体简体"/>
              </a:rPr>
              <a:t>是由运输、储存、包装、装卸搬运、配送、流通加工、信息处理等基本功能要素所组成的有机综合体。</a:t>
            </a:r>
            <a:endParaRPr lang="en-US" altLang="en-US" sz="2800" dirty="0">
              <a:solidFill>
                <a:srgbClr val="000000"/>
              </a:solidFill>
              <a:latin typeface="方正楷体简体"/>
              <a:ea typeface="方正楷体简体"/>
            </a:endParaRPr>
          </a:p>
        </p:txBody>
      </p:sp>
      <p:cxnSp>
        <p:nvCxnSpPr>
          <p:cNvPr id="7172" name="直接箭头​​连接符 2"/>
          <p:cNvCxnSpPr/>
          <p:nvPr/>
        </p:nvCxnSpPr>
        <p:spPr>
          <a:xfrm>
            <a:off x="4211638" y="5013325"/>
            <a:ext cx="2376487" cy="0"/>
          </a:xfrm>
          <a:prstGeom prst="straightConnector1">
            <a:avLst/>
          </a:prstGeom>
          <a:ln w="57150" cap="flat" cmpd="sng">
            <a:solidFill>
              <a:srgbClr val="000000"/>
            </a:solidFill>
            <a:prstDash val="solid"/>
            <a:headEnd type="none" w="med" len="med"/>
            <a:tailEnd type="arrow" w="med" len="med"/>
          </a:ln>
          <a:effectLst>
            <a:outerShdw dist="23000" dir="5400000" algn="ctr" rotWithShape="0">
              <a:srgbClr val="000000">
                <a:alpha val="31998"/>
              </a:srgbClr>
            </a:outerShdw>
          </a:effectLst>
        </p:spPr>
      </p:cxnSp>
      <p:cxnSp>
        <p:nvCxnSpPr>
          <p:cNvPr id="7173" name="直接箭头​​连接符 6"/>
          <p:cNvCxnSpPr/>
          <p:nvPr/>
        </p:nvCxnSpPr>
        <p:spPr>
          <a:xfrm flipV="1">
            <a:off x="4211638" y="3141663"/>
            <a:ext cx="0" cy="1871662"/>
          </a:xfrm>
          <a:prstGeom prst="straightConnector1">
            <a:avLst/>
          </a:prstGeom>
          <a:ln w="57150" cap="flat" cmpd="sng">
            <a:solidFill>
              <a:srgbClr val="000000"/>
            </a:solidFill>
            <a:prstDash val="solid"/>
            <a:headEnd type="none" w="med" len="med"/>
            <a:tailEnd type="arrow" w="med" len="med"/>
          </a:ln>
          <a:effectLst>
            <a:outerShdw dist="23000" dir="5400000" algn="ctr" rotWithShape="0">
              <a:srgbClr val="000000">
                <a:alpha val="31998"/>
              </a:srgbClr>
            </a:outerShdw>
          </a:effectLst>
        </p:spPr>
      </p:cxnSp>
      <p:cxnSp>
        <p:nvCxnSpPr>
          <p:cNvPr id="7174" name="直接箭头​​连接符 8"/>
          <p:cNvCxnSpPr/>
          <p:nvPr/>
        </p:nvCxnSpPr>
        <p:spPr>
          <a:xfrm flipH="1">
            <a:off x="2987675" y="5013325"/>
            <a:ext cx="1223963" cy="1223963"/>
          </a:xfrm>
          <a:prstGeom prst="straightConnector1">
            <a:avLst/>
          </a:prstGeom>
          <a:ln w="57150" cap="flat" cmpd="sng">
            <a:solidFill>
              <a:srgbClr val="000000"/>
            </a:solidFill>
            <a:prstDash val="solid"/>
            <a:headEnd type="none" w="med" len="med"/>
            <a:tailEnd type="arrow" w="med" len="med"/>
          </a:ln>
          <a:effectLst>
            <a:outerShdw dist="23000" dir="5400000" algn="ctr" rotWithShape="0">
              <a:srgbClr val="000000">
                <a:alpha val="31998"/>
              </a:srgbClr>
            </a:outerShdw>
          </a:effectLst>
        </p:spPr>
      </p:cxnSp>
      <p:sp>
        <p:nvSpPr>
          <p:cNvPr id="7175" name="TextBox 10"/>
          <p:cNvSpPr txBox="1"/>
          <p:nvPr/>
        </p:nvSpPr>
        <p:spPr>
          <a:xfrm>
            <a:off x="3924300" y="4602163"/>
            <a:ext cx="2246313" cy="3397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zh-CN" altLang="en-US" sz="1600" dirty="0">
                <a:solidFill>
                  <a:srgbClr val="7F7F7F"/>
                </a:solidFill>
                <a:latin typeface="华文细黑" pitchFamily="2" charset="-122"/>
                <a:ea typeface="华文细黑" pitchFamily="2" charset="-122"/>
              </a:rPr>
              <a:t>物流系统逻辑维</a:t>
            </a:r>
            <a:endParaRPr lang="zh-CN" altLang="en-US" sz="1600" dirty="0">
              <a:solidFill>
                <a:srgbClr val="7F7F7F"/>
              </a:solidFill>
              <a:latin typeface="华文细黑" pitchFamily="2" charset="-122"/>
              <a:ea typeface="华文细黑" pitchFamily="2" charset="-122"/>
            </a:endParaRPr>
          </a:p>
        </p:txBody>
      </p:sp>
      <p:sp>
        <p:nvSpPr>
          <p:cNvPr id="7176" name="TextBox 12"/>
          <p:cNvSpPr txBox="1"/>
          <p:nvPr/>
        </p:nvSpPr>
        <p:spPr>
          <a:xfrm rot="-2739783">
            <a:off x="2311400" y="5297488"/>
            <a:ext cx="1944688"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zh-CN" altLang="en-US" sz="1600" dirty="0">
                <a:solidFill>
                  <a:srgbClr val="7F7F7F"/>
                </a:solidFill>
                <a:latin typeface="华文细黑" pitchFamily="2" charset="-122"/>
                <a:ea typeface="华文细黑" pitchFamily="2" charset="-122"/>
              </a:rPr>
              <a:t>物流系统时间维</a:t>
            </a:r>
            <a:endParaRPr lang="zh-CN" altLang="en-US" sz="1600" dirty="0">
              <a:solidFill>
                <a:srgbClr val="7F7F7F"/>
              </a:solidFill>
              <a:latin typeface="华文细黑" pitchFamily="2" charset="-122"/>
              <a:ea typeface="华文细黑" pitchFamily="2" charset="-122"/>
            </a:endParaRPr>
          </a:p>
        </p:txBody>
      </p:sp>
      <p:sp>
        <p:nvSpPr>
          <p:cNvPr id="7177" name="TextBox 33"/>
          <p:cNvSpPr txBox="1"/>
          <p:nvPr/>
        </p:nvSpPr>
        <p:spPr>
          <a:xfrm>
            <a:off x="3851275" y="6330950"/>
            <a:ext cx="1873250" cy="338138"/>
          </a:xfrm>
          <a:prstGeom prst="rect">
            <a:avLst/>
          </a:prstGeom>
          <a:solidFill>
            <a:srgbClr val="FFC000"/>
          </a:solid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zh-CN" altLang="en-US" sz="1600" dirty="0">
                <a:solidFill>
                  <a:srgbClr val="000000"/>
                </a:solidFill>
                <a:latin typeface="微软雅黑" panose="020B0503020204020204" charset="-122"/>
                <a:ea typeface="微软雅黑" panose="020B0503020204020204" charset="-122"/>
              </a:rPr>
              <a:t>系统三维结构图</a:t>
            </a:r>
            <a:endParaRPr lang="zh-CN" altLang="en-US" sz="1600" dirty="0">
              <a:solidFill>
                <a:srgbClr val="000000"/>
              </a:solidFill>
              <a:latin typeface="微软雅黑" panose="020B0503020204020204" charset="-122"/>
              <a:ea typeface="微软雅黑" panose="020B0503020204020204" charset="-122"/>
            </a:endParaRPr>
          </a:p>
        </p:txBody>
      </p:sp>
      <p:sp>
        <p:nvSpPr>
          <p:cNvPr id="7178" name="TextBox 13"/>
          <p:cNvSpPr txBox="1"/>
          <p:nvPr/>
        </p:nvSpPr>
        <p:spPr>
          <a:xfrm>
            <a:off x="3652520" y="2852420"/>
            <a:ext cx="431800" cy="2160588"/>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r>
              <a:rPr lang="zh-CN" altLang="en-US" sz="1600" dirty="0">
                <a:solidFill>
                  <a:srgbClr val="7F7F7F"/>
                </a:solidFill>
                <a:latin typeface="华文细黑" pitchFamily="2" charset="-122"/>
                <a:ea typeface="华文细黑" pitchFamily="2" charset="-122"/>
              </a:rPr>
              <a:t>物流系统知识维</a:t>
            </a:r>
            <a:endParaRPr lang="zh-CN" altLang="en-US" sz="1600" dirty="0">
              <a:solidFill>
                <a:srgbClr val="7F7F7F"/>
              </a:solidFill>
              <a:latin typeface="华文细黑" pitchFamily="2" charset="-122"/>
              <a:ea typeface="华文细黑" pitchFamily="2" charset="-122"/>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7657" name="图片 27656"/>
          <p:cNvPicPr>
            <a:picLocks noChangeAspect="1"/>
          </p:cNvPicPr>
          <p:nvPr/>
        </p:nvPicPr>
        <p:blipFill>
          <a:blip r:embed="rId1">
            <a:lum bright="-12000" contrast="6000"/>
          </a:blip>
          <a:stretch>
            <a:fillRect/>
          </a:stretch>
        </p:blipFill>
        <p:spPr>
          <a:xfrm>
            <a:off x="1779905" y="891540"/>
            <a:ext cx="5909310" cy="5530215"/>
          </a:xfrm>
          <a:prstGeom prst="rect">
            <a:avLst/>
          </a:prstGeom>
          <a:noFill/>
          <a:ln w="9525">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26" name="组合 25"/>
          <p:cNvGrpSpPr/>
          <p:nvPr/>
        </p:nvGrpSpPr>
        <p:grpSpPr>
          <a:xfrm>
            <a:off x="1074896" y="1775460"/>
            <a:ext cx="7241369" cy="3154718"/>
            <a:chOff x="2257" y="1928"/>
            <a:chExt cx="15614" cy="6624"/>
          </a:xfrm>
        </p:grpSpPr>
        <p:sp>
          <p:nvSpPr>
            <p:cNvPr id="20" name="Freeform 25"/>
            <p:cNvSpPr>
              <a:spLocks noEditPoints="1"/>
            </p:cNvSpPr>
            <p:nvPr/>
          </p:nvSpPr>
          <p:spPr bwMode="auto">
            <a:xfrm>
              <a:off x="2257" y="3173"/>
              <a:ext cx="2896" cy="4455"/>
            </a:xfrm>
            <a:custGeom>
              <a:avLst/>
              <a:gdLst>
                <a:gd name="T0" fmla="*/ 136762 w 443"/>
                <a:gd name="T1" fmla="*/ 252777 h 605"/>
                <a:gd name="T2" fmla="*/ 115540 w 443"/>
                <a:gd name="T3" fmla="*/ 1560512 h 605"/>
                <a:gd name="T4" fmla="*/ 1044575 w 443"/>
                <a:gd name="T5" fmla="*/ 384324 h 605"/>
                <a:gd name="T6" fmla="*/ 966762 w 443"/>
                <a:gd name="T7" fmla="*/ 410118 h 605"/>
                <a:gd name="T8" fmla="*/ 120256 w 443"/>
                <a:gd name="T9" fmla="*/ 1470234 h 605"/>
                <a:gd name="T10" fmla="*/ 452728 w 443"/>
                <a:gd name="T11" fmla="*/ 165079 h 605"/>
                <a:gd name="T12" fmla="*/ 594205 w 443"/>
                <a:gd name="T13" fmla="*/ 165079 h 605"/>
                <a:gd name="T14" fmla="*/ 521109 w 443"/>
                <a:gd name="T15" fmla="*/ 247618 h 605"/>
                <a:gd name="T16" fmla="*/ 365483 w 443"/>
                <a:gd name="T17" fmla="*/ 170238 h 605"/>
                <a:gd name="T18" fmla="*/ 190995 w 443"/>
                <a:gd name="T19" fmla="*/ 394642 h 605"/>
                <a:gd name="T20" fmla="*/ 853581 w 443"/>
                <a:gd name="T21" fmla="*/ 394642 h 605"/>
                <a:gd name="T22" fmla="*/ 679092 w 443"/>
                <a:gd name="T23" fmla="*/ 170238 h 605"/>
                <a:gd name="T24" fmla="*/ 365483 w 443"/>
                <a:gd name="T25" fmla="*/ 170238 h 605"/>
                <a:gd name="T26" fmla="*/ 367841 w 443"/>
                <a:gd name="T27" fmla="*/ 1183925 h 605"/>
                <a:gd name="T28" fmla="*/ 252301 w 443"/>
                <a:gd name="T29" fmla="*/ 1220036 h 605"/>
                <a:gd name="T30" fmla="*/ 228722 w 443"/>
                <a:gd name="T31" fmla="*/ 1248409 h 605"/>
                <a:gd name="T32" fmla="*/ 367841 w 443"/>
                <a:gd name="T33" fmla="*/ 1261306 h 605"/>
                <a:gd name="T34" fmla="*/ 221648 w 443"/>
                <a:gd name="T35" fmla="*/ 1338687 h 605"/>
                <a:gd name="T36" fmla="*/ 405569 w 443"/>
                <a:gd name="T37" fmla="*/ 1240671 h 605"/>
                <a:gd name="T38" fmla="*/ 405569 w 443"/>
                <a:gd name="T39" fmla="*/ 1176187 h 605"/>
                <a:gd name="T40" fmla="*/ 183921 w 443"/>
                <a:gd name="T41" fmla="*/ 1189084 h 605"/>
                <a:gd name="T42" fmla="*/ 358410 w 443"/>
                <a:gd name="T43" fmla="*/ 1390274 h 605"/>
                <a:gd name="T44" fmla="*/ 358410 w 443"/>
                <a:gd name="T45" fmla="*/ 611308 h 605"/>
                <a:gd name="T46" fmla="*/ 252301 w 443"/>
                <a:gd name="T47" fmla="*/ 647419 h 605"/>
                <a:gd name="T48" fmla="*/ 290029 w 443"/>
                <a:gd name="T49" fmla="*/ 750593 h 605"/>
                <a:gd name="T50" fmla="*/ 221648 w 443"/>
                <a:gd name="T51" fmla="*/ 778966 h 605"/>
                <a:gd name="T52" fmla="*/ 358410 w 443"/>
                <a:gd name="T53" fmla="*/ 572618 h 605"/>
                <a:gd name="T54" fmla="*/ 183921 w 443"/>
                <a:gd name="T55" fmla="*/ 773808 h 605"/>
                <a:gd name="T56" fmla="*/ 403211 w 443"/>
                <a:gd name="T57" fmla="*/ 657736 h 605"/>
                <a:gd name="T58" fmla="*/ 400853 w 443"/>
                <a:gd name="T59" fmla="*/ 603570 h 605"/>
                <a:gd name="T60" fmla="*/ 367841 w 443"/>
                <a:gd name="T61" fmla="*/ 920831 h 605"/>
                <a:gd name="T62" fmla="*/ 228722 w 443"/>
                <a:gd name="T63" fmla="*/ 959521 h 605"/>
                <a:gd name="T64" fmla="*/ 367841 w 443"/>
                <a:gd name="T65" fmla="*/ 1062696 h 605"/>
                <a:gd name="T66" fmla="*/ 403211 w 443"/>
                <a:gd name="T67" fmla="*/ 889879 h 605"/>
                <a:gd name="T68" fmla="*/ 183921 w 443"/>
                <a:gd name="T69" fmla="*/ 900196 h 605"/>
                <a:gd name="T70" fmla="*/ 367841 w 443"/>
                <a:gd name="T71" fmla="*/ 1101386 h 605"/>
                <a:gd name="T72" fmla="*/ 483381 w 443"/>
                <a:gd name="T73" fmla="*/ 851188 h 605"/>
                <a:gd name="T74" fmla="*/ 547046 w 443"/>
                <a:gd name="T75" fmla="*/ 1323211 h 605"/>
                <a:gd name="T76" fmla="*/ 839433 w 443"/>
                <a:gd name="T77" fmla="*/ 1225195 h 605"/>
                <a:gd name="T78" fmla="*/ 535256 w 443"/>
                <a:gd name="T79" fmla="*/ 1310314 h 605"/>
                <a:gd name="T80" fmla="*/ 839433 w 443"/>
                <a:gd name="T81" fmla="*/ 928569 h 605"/>
                <a:gd name="T82" fmla="*/ 535256 w 443"/>
                <a:gd name="T83" fmla="*/ 750593 h 605"/>
                <a:gd name="T84" fmla="*/ 535256 w 443"/>
                <a:gd name="T85" fmla="*/ 644840 h 605"/>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43"/>
                <a:gd name="T130" fmla="*/ 0 h 605"/>
                <a:gd name="T131" fmla="*/ 443 w 443"/>
                <a:gd name="T132" fmla="*/ 605 h 605"/>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43" h="605">
                  <a:moveTo>
                    <a:pt x="34" y="159"/>
                  </a:moveTo>
                  <a:cubicBezTo>
                    <a:pt x="34" y="142"/>
                    <a:pt x="42" y="134"/>
                    <a:pt x="58" y="133"/>
                  </a:cubicBezTo>
                  <a:lnTo>
                    <a:pt x="58" y="98"/>
                  </a:lnTo>
                  <a:cubicBezTo>
                    <a:pt x="27" y="99"/>
                    <a:pt x="0" y="118"/>
                    <a:pt x="0" y="149"/>
                  </a:cubicBezTo>
                  <a:lnTo>
                    <a:pt x="0" y="556"/>
                  </a:lnTo>
                  <a:cubicBezTo>
                    <a:pt x="0" y="581"/>
                    <a:pt x="24" y="605"/>
                    <a:pt x="49" y="605"/>
                  </a:cubicBezTo>
                  <a:lnTo>
                    <a:pt x="394" y="605"/>
                  </a:lnTo>
                  <a:cubicBezTo>
                    <a:pt x="419" y="605"/>
                    <a:pt x="443" y="581"/>
                    <a:pt x="443" y="556"/>
                  </a:cubicBezTo>
                  <a:lnTo>
                    <a:pt x="443" y="149"/>
                  </a:lnTo>
                  <a:cubicBezTo>
                    <a:pt x="443" y="118"/>
                    <a:pt x="416" y="99"/>
                    <a:pt x="385" y="98"/>
                  </a:cubicBezTo>
                  <a:lnTo>
                    <a:pt x="385" y="133"/>
                  </a:lnTo>
                  <a:cubicBezTo>
                    <a:pt x="402" y="134"/>
                    <a:pt x="410" y="142"/>
                    <a:pt x="410" y="159"/>
                  </a:cubicBezTo>
                  <a:lnTo>
                    <a:pt x="410" y="545"/>
                  </a:lnTo>
                  <a:cubicBezTo>
                    <a:pt x="410" y="557"/>
                    <a:pt x="404" y="570"/>
                    <a:pt x="393" y="570"/>
                  </a:cubicBezTo>
                  <a:lnTo>
                    <a:pt x="51" y="570"/>
                  </a:lnTo>
                  <a:cubicBezTo>
                    <a:pt x="37" y="570"/>
                    <a:pt x="34" y="556"/>
                    <a:pt x="34" y="542"/>
                  </a:cubicBezTo>
                  <a:lnTo>
                    <a:pt x="34" y="159"/>
                  </a:lnTo>
                  <a:close/>
                  <a:moveTo>
                    <a:pt x="192" y="64"/>
                  </a:moveTo>
                  <a:cubicBezTo>
                    <a:pt x="192" y="50"/>
                    <a:pt x="205" y="37"/>
                    <a:pt x="219" y="37"/>
                  </a:cubicBezTo>
                  <a:lnTo>
                    <a:pt x="224" y="37"/>
                  </a:lnTo>
                  <a:cubicBezTo>
                    <a:pt x="238" y="37"/>
                    <a:pt x="252" y="50"/>
                    <a:pt x="252" y="64"/>
                  </a:cubicBezTo>
                  <a:lnTo>
                    <a:pt x="252" y="67"/>
                  </a:lnTo>
                  <a:cubicBezTo>
                    <a:pt x="252" y="83"/>
                    <a:pt x="238" y="96"/>
                    <a:pt x="222" y="96"/>
                  </a:cubicBezTo>
                  <a:lnTo>
                    <a:pt x="221" y="96"/>
                  </a:lnTo>
                  <a:cubicBezTo>
                    <a:pt x="205" y="96"/>
                    <a:pt x="192" y="83"/>
                    <a:pt x="192" y="67"/>
                  </a:cubicBezTo>
                  <a:lnTo>
                    <a:pt x="192" y="64"/>
                  </a:lnTo>
                  <a:close/>
                  <a:moveTo>
                    <a:pt x="155" y="66"/>
                  </a:moveTo>
                  <a:lnTo>
                    <a:pt x="106" y="66"/>
                  </a:lnTo>
                  <a:cubicBezTo>
                    <a:pt x="89" y="66"/>
                    <a:pt x="81" y="74"/>
                    <a:pt x="81" y="90"/>
                  </a:cubicBezTo>
                  <a:lnTo>
                    <a:pt x="81" y="153"/>
                  </a:lnTo>
                  <a:cubicBezTo>
                    <a:pt x="81" y="164"/>
                    <a:pt x="88" y="175"/>
                    <a:pt x="98" y="175"/>
                  </a:cubicBezTo>
                  <a:lnTo>
                    <a:pt x="345" y="175"/>
                  </a:lnTo>
                  <a:cubicBezTo>
                    <a:pt x="355" y="175"/>
                    <a:pt x="362" y="164"/>
                    <a:pt x="362" y="153"/>
                  </a:cubicBezTo>
                  <a:lnTo>
                    <a:pt x="362" y="90"/>
                  </a:lnTo>
                  <a:cubicBezTo>
                    <a:pt x="362" y="74"/>
                    <a:pt x="354" y="66"/>
                    <a:pt x="337" y="66"/>
                  </a:cubicBezTo>
                  <a:lnTo>
                    <a:pt x="288" y="66"/>
                  </a:lnTo>
                  <a:cubicBezTo>
                    <a:pt x="288" y="32"/>
                    <a:pt x="260" y="0"/>
                    <a:pt x="227" y="0"/>
                  </a:cubicBezTo>
                  <a:lnTo>
                    <a:pt x="216" y="0"/>
                  </a:lnTo>
                  <a:cubicBezTo>
                    <a:pt x="184" y="0"/>
                    <a:pt x="155" y="32"/>
                    <a:pt x="155" y="66"/>
                  </a:cubicBezTo>
                  <a:close/>
                  <a:moveTo>
                    <a:pt x="94" y="464"/>
                  </a:moveTo>
                  <a:cubicBezTo>
                    <a:pt x="94" y="460"/>
                    <a:pt x="95" y="459"/>
                    <a:pt x="98" y="459"/>
                  </a:cubicBezTo>
                  <a:lnTo>
                    <a:pt x="156" y="459"/>
                  </a:lnTo>
                  <a:lnTo>
                    <a:pt x="156" y="464"/>
                  </a:lnTo>
                  <a:cubicBezTo>
                    <a:pt x="156" y="469"/>
                    <a:pt x="132" y="483"/>
                    <a:pt x="127" y="485"/>
                  </a:cubicBezTo>
                  <a:cubicBezTo>
                    <a:pt x="123" y="482"/>
                    <a:pt x="114" y="473"/>
                    <a:pt x="107" y="473"/>
                  </a:cubicBezTo>
                  <a:lnTo>
                    <a:pt x="106" y="473"/>
                  </a:lnTo>
                  <a:cubicBezTo>
                    <a:pt x="102" y="473"/>
                    <a:pt x="97" y="479"/>
                    <a:pt x="97" y="482"/>
                  </a:cubicBezTo>
                  <a:lnTo>
                    <a:pt x="97" y="484"/>
                  </a:lnTo>
                  <a:cubicBezTo>
                    <a:pt x="97" y="488"/>
                    <a:pt x="118" y="511"/>
                    <a:pt x="123" y="511"/>
                  </a:cubicBezTo>
                  <a:lnTo>
                    <a:pt x="124" y="511"/>
                  </a:lnTo>
                  <a:cubicBezTo>
                    <a:pt x="128" y="511"/>
                    <a:pt x="152" y="492"/>
                    <a:pt x="156" y="489"/>
                  </a:cubicBezTo>
                  <a:cubicBezTo>
                    <a:pt x="156" y="497"/>
                    <a:pt x="160" y="524"/>
                    <a:pt x="152" y="524"/>
                  </a:cubicBezTo>
                  <a:lnTo>
                    <a:pt x="98" y="524"/>
                  </a:lnTo>
                  <a:cubicBezTo>
                    <a:pt x="95" y="524"/>
                    <a:pt x="94" y="523"/>
                    <a:pt x="94" y="519"/>
                  </a:cubicBezTo>
                  <a:lnTo>
                    <a:pt x="94" y="464"/>
                  </a:lnTo>
                  <a:close/>
                  <a:moveTo>
                    <a:pt x="152" y="539"/>
                  </a:moveTo>
                  <a:cubicBezTo>
                    <a:pt x="181" y="539"/>
                    <a:pt x="170" y="508"/>
                    <a:pt x="172" y="481"/>
                  </a:cubicBezTo>
                  <a:cubicBezTo>
                    <a:pt x="173" y="467"/>
                    <a:pt x="207" y="455"/>
                    <a:pt x="210" y="443"/>
                  </a:cubicBezTo>
                  <a:lnTo>
                    <a:pt x="206" y="443"/>
                  </a:lnTo>
                  <a:cubicBezTo>
                    <a:pt x="195" y="443"/>
                    <a:pt x="179" y="452"/>
                    <a:pt x="172" y="456"/>
                  </a:cubicBezTo>
                  <a:cubicBezTo>
                    <a:pt x="168" y="451"/>
                    <a:pt x="164" y="444"/>
                    <a:pt x="155" y="444"/>
                  </a:cubicBezTo>
                  <a:lnTo>
                    <a:pt x="95" y="444"/>
                  </a:lnTo>
                  <a:cubicBezTo>
                    <a:pt x="86" y="444"/>
                    <a:pt x="78" y="452"/>
                    <a:pt x="78" y="461"/>
                  </a:cubicBezTo>
                  <a:lnTo>
                    <a:pt x="78" y="522"/>
                  </a:lnTo>
                  <a:cubicBezTo>
                    <a:pt x="78" y="533"/>
                    <a:pt x="87" y="539"/>
                    <a:pt x="98" y="539"/>
                  </a:cubicBezTo>
                  <a:lnTo>
                    <a:pt x="152" y="539"/>
                  </a:lnTo>
                  <a:close/>
                  <a:moveTo>
                    <a:pt x="94" y="242"/>
                  </a:moveTo>
                  <a:cubicBezTo>
                    <a:pt x="94" y="238"/>
                    <a:pt x="95" y="237"/>
                    <a:pt x="98" y="237"/>
                  </a:cubicBezTo>
                  <a:lnTo>
                    <a:pt x="152" y="237"/>
                  </a:lnTo>
                  <a:cubicBezTo>
                    <a:pt x="155" y="237"/>
                    <a:pt x="156" y="238"/>
                    <a:pt x="156" y="242"/>
                  </a:cubicBezTo>
                  <a:cubicBezTo>
                    <a:pt x="156" y="246"/>
                    <a:pt x="130" y="263"/>
                    <a:pt x="127" y="263"/>
                  </a:cubicBezTo>
                  <a:cubicBezTo>
                    <a:pt x="124" y="263"/>
                    <a:pt x="116" y="251"/>
                    <a:pt x="107" y="251"/>
                  </a:cubicBezTo>
                  <a:cubicBezTo>
                    <a:pt x="103" y="251"/>
                    <a:pt x="97" y="256"/>
                    <a:pt x="97" y="260"/>
                  </a:cubicBezTo>
                  <a:lnTo>
                    <a:pt x="97" y="262"/>
                  </a:lnTo>
                  <a:cubicBezTo>
                    <a:pt x="97" y="268"/>
                    <a:pt x="118" y="288"/>
                    <a:pt x="123" y="291"/>
                  </a:cubicBezTo>
                  <a:lnTo>
                    <a:pt x="156" y="266"/>
                  </a:lnTo>
                  <a:lnTo>
                    <a:pt x="156" y="302"/>
                  </a:lnTo>
                  <a:lnTo>
                    <a:pt x="94" y="302"/>
                  </a:lnTo>
                  <a:lnTo>
                    <a:pt x="94" y="242"/>
                  </a:lnTo>
                  <a:close/>
                  <a:moveTo>
                    <a:pt x="170" y="234"/>
                  </a:moveTo>
                  <a:cubicBezTo>
                    <a:pt x="168" y="226"/>
                    <a:pt x="162" y="222"/>
                    <a:pt x="152" y="222"/>
                  </a:cubicBezTo>
                  <a:lnTo>
                    <a:pt x="98" y="222"/>
                  </a:lnTo>
                  <a:cubicBezTo>
                    <a:pt x="87" y="222"/>
                    <a:pt x="78" y="229"/>
                    <a:pt x="78" y="239"/>
                  </a:cubicBezTo>
                  <a:lnTo>
                    <a:pt x="78" y="300"/>
                  </a:lnTo>
                  <a:cubicBezTo>
                    <a:pt x="78" y="309"/>
                    <a:pt x="86" y="317"/>
                    <a:pt x="95" y="317"/>
                  </a:cubicBezTo>
                  <a:lnTo>
                    <a:pt x="155" y="317"/>
                  </a:lnTo>
                  <a:cubicBezTo>
                    <a:pt x="179" y="317"/>
                    <a:pt x="172" y="279"/>
                    <a:pt x="171" y="255"/>
                  </a:cubicBezTo>
                  <a:lnTo>
                    <a:pt x="210" y="222"/>
                  </a:lnTo>
                  <a:cubicBezTo>
                    <a:pt x="210" y="222"/>
                    <a:pt x="207" y="221"/>
                    <a:pt x="207" y="221"/>
                  </a:cubicBezTo>
                  <a:cubicBezTo>
                    <a:pt x="192" y="221"/>
                    <a:pt x="180" y="234"/>
                    <a:pt x="170" y="234"/>
                  </a:cubicBezTo>
                  <a:close/>
                  <a:moveTo>
                    <a:pt x="94" y="349"/>
                  </a:moveTo>
                  <a:lnTo>
                    <a:pt x="156" y="349"/>
                  </a:lnTo>
                  <a:lnTo>
                    <a:pt x="156" y="357"/>
                  </a:lnTo>
                  <a:lnTo>
                    <a:pt x="127" y="375"/>
                  </a:lnTo>
                  <a:lnTo>
                    <a:pt x="108" y="361"/>
                  </a:lnTo>
                  <a:cubicBezTo>
                    <a:pt x="103" y="364"/>
                    <a:pt x="97" y="365"/>
                    <a:pt x="97" y="372"/>
                  </a:cubicBezTo>
                  <a:cubicBezTo>
                    <a:pt x="97" y="377"/>
                    <a:pt x="118" y="401"/>
                    <a:pt x="123" y="401"/>
                  </a:cubicBezTo>
                  <a:cubicBezTo>
                    <a:pt x="130" y="401"/>
                    <a:pt x="148" y="380"/>
                    <a:pt x="156" y="378"/>
                  </a:cubicBezTo>
                  <a:lnTo>
                    <a:pt x="156" y="412"/>
                  </a:lnTo>
                  <a:lnTo>
                    <a:pt x="94" y="412"/>
                  </a:lnTo>
                  <a:lnTo>
                    <a:pt x="94" y="349"/>
                  </a:lnTo>
                  <a:close/>
                  <a:moveTo>
                    <a:pt x="171" y="345"/>
                  </a:moveTo>
                  <a:cubicBezTo>
                    <a:pt x="169" y="340"/>
                    <a:pt x="165" y="334"/>
                    <a:pt x="156" y="334"/>
                  </a:cubicBezTo>
                  <a:lnTo>
                    <a:pt x="94" y="334"/>
                  </a:lnTo>
                  <a:cubicBezTo>
                    <a:pt x="86" y="334"/>
                    <a:pt x="78" y="341"/>
                    <a:pt x="78" y="349"/>
                  </a:cubicBezTo>
                  <a:lnTo>
                    <a:pt x="78" y="412"/>
                  </a:lnTo>
                  <a:cubicBezTo>
                    <a:pt x="78" y="420"/>
                    <a:pt x="86" y="427"/>
                    <a:pt x="94" y="427"/>
                  </a:cubicBezTo>
                  <a:lnTo>
                    <a:pt x="156" y="427"/>
                  </a:lnTo>
                  <a:cubicBezTo>
                    <a:pt x="179" y="427"/>
                    <a:pt x="172" y="388"/>
                    <a:pt x="171" y="365"/>
                  </a:cubicBezTo>
                  <a:lnTo>
                    <a:pt x="210" y="333"/>
                  </a:lnTo>
                  <a:lnTo>
                    <a:pt x="205" y="330"/>
                  </a:lnTo>
                  <a:lnTo>
                    <a:pt x="171" y="345"/>
                  </a:lnTo>
                  <a:close/>
                  <a:moveTo>
                    <a:pt x="227" y="508"/>
                  </a:moveTo>
                  <a:cubicBezTo>
                    <a:pt x="227" y="512"/>
                    <a:pt x="228" y="513"/>
                    <a:pt x="232" y="513"/>
                  </a:cubicBezTo>
                  <a:lnTo>
                    <a:pt x="351" y="513"/>
                  </a:lnTo>
                  <a:cubicBezTo>
                    <a:pt x="355" y="513"/>
                    <a:pt x="356" y="512"/>
                    <a:pt x="356" y="508"/>
                  </a:cubicBezTo>
                  <a:lnTo>
                    <a:pt x="356" y="475"/>
                  </a:lnTo>
                  <a:cubicBezTo>
                    <a:pt x="356" y="471"/>
                    <a:pt x="355" y="470"/>
                    <a:pt x="351" y="470"/>
                  </a:cubicBezTo>
                  <a:lnTo>
                    <a:pt x="227" y="470"/>
                  </a:lnTo>
                  <a:lnTo>
                    <a:pt x="227" y="508"/>
                  </a:lnTo>
                  <a:close/>
                  <a:moveTo>
                    <a:pt x="227" y="401"/>
                  </a:moveTo>
                  <a:lnTo>
                    <a:pt x="356" y="401"/>
                  </a:lnTo>
                  <a:lnTo>
                    <a:pt x="356" y="360"/>
                  </a:lnTo>
                  <a:lnTo>
                    <a:pt x="227" y="360"/>
                  </a:lnTo>
                  <a:lnTo>
                    <a:pt x="227" y="401"/>
                  </a:lnTo>
                  <a:close/>
                  <a:moveTo>
                    <a:pt x="227" y="291"/>
                  </a:moveTo>
                  <a:lnTo>
                    <a:pt x="321" y="291"/>
                  </a:lnTo>
                  <a:lnTo>
                    <a:pt x="321" y="250"/>
                  </a:lnTo>
                  <a:lnTo>
                    <a:pt x="227" y="250"/>
                  </a:lnTo>
                  <a:lnTo>
                    <a:pt x="227" y="291"/>
                  </a:lnTo>
                  <a:close/>
                </a:path>
              </a:pathLst>
            </a:custGeom>
            <a:solidFill>
              <a:srgbClr val="E74127"/>
            </a:solidFill>
            <a:ln w="9525">
              <a:noFill/>
              <a:round/>
            </a:ln>
          </p:spPr>
          <p:txBody>
            <a:bodyPr lIns="51428" tIns="25713" rIns="51428" bIns="25713"/>
            <a:p>
              <a:endParaRPr lang="zh-CN" altLang="en-US" sz="100"/>
            </a:p>
          </p:txBody>
        </p:sp>
        <p:grpSp>
          <p:nvGrpSpPr>
            <p:cNvPr id="9" name="组合 8"/>
            <p:cNvGrpSpPr/>
            <p:nvPr/>
          </p:nvGrpSpPr>
          <p:grpSpPr>
            <a:xfrm>
              <a:off x="6259" y="1928"/>
              <a:ext cx="11612" cy="6624"/>
              <a:chOff x="4855" y="2705"/>
              <a:chExt cx="12594" cy="7112"/>
            </a:xfrm>
          </p:grpSpPr>
          <p:grpSp>
            <p:nvGrpSpPr>
              <p:cNvPr id="12" name="组合 11"/>
              <p:cNvGrpSpPr/>
              <p:nvPr/>
            </p:nvGrpSpPr>
            <p:grpSpPr bwMode="auto">
              <a:xfrm>
                <a:off x="4855" y="2705"/>
                <a:ext cx="12594" cy="7112"/>
                <a:chOff x="6119" y="3178"/>
                <a:chExt cx="10304" cy="5629"/>
              </a:xfrm>
            </p:grpSpPr>
            <p:sp>
              <p:nvSpPr>
                <p:cNvPr id="13" name="矩形 8"/>
                <p:cNvSpPr/>
                <p:nvPr/>
              </p:nvSpPr>
              <p:spPr>
                <a:xfrm>
                  <a:off x="6119" y="4070"/>
                  <a:ext cx="10304" cy="4737"/>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algn="ctr">
                    <a:buFont typeface="Arial" panose="020B0604020202020204" pitchFamily="34" charset="0"/>
                    <a:buNone/>
                    <a:defRPr/>
                  </a:pPr>
                  <a:endParaRPr sz="3075">
                    <a:solidFill>
                      <a:srgbClr val="000000"/>
                    </a:solidFill>
                    <a:latin typeface="Arial" panose="020B0604020202020204" pitchFamily="34" charset="0"/>
                    <a:ea typeface="微软雅黑" panose="020B0503020204020204" charset="-12"/>
                    <a:sym typeface="Arial" panose="020B0604020202020204" pitchFamily="34" charset="0"/>
                  </a:endParaRPr>
                </a:p>
              </p:txBody>
            </p:sp>
            <p:sp>
              <p:nvSpPr>
                <p:cNvPr id="14" name="矩形 9"/>
                <p:cNvSpPr>
                  <a:spLocks noChangeArrowheads="1"/>
                </p:cNvSpPr>
                <p:nvPr/>
              </p:nvSpPr>
              <p:spPr bwMode="auto">
                <a:xfrm>
                  <a:off x="8686" y="3178"/>
                  <a:ext cx="5011" cy="892"/>
                </a:xfrm>
                <a:prstGeom prst="rect">
                  <a:avLst/>
                </a:prstGeom>
                <a:solidFill>
                  <a:srgbClr val="1D4E74"/>
                </a:solidFill>
                <a:ln w="9525">
                  <a:noFill/>
                  <a:miter lim="800000"/>
                </a:ln>
              </p:spPr>
              <p:txBody>
                <a:bodyPr lIns="91437" tIns="45718" rIns="91437" bIns="45718" anchor="ctr"/>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sym typeface="+mn-ea"/>
                    </a:rPr>
                    <a:t>    物流系统的概念</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sp>
            <p:nvSpPr>
              <p:cNvPr id="15" name="矩形 4"/>
              <p:cNvSpPr>
                <a:spLocks noChangeArrowheads="1"/>
              </p:cNvSpPr>
              <p:nvPr/>
            </p:nvSpPr>
            <p:spPr bwMode="auto">
              <a:xfrm>
                <a:off x="5224" y="4199"/>
                <a:ext cx="12140" cy="4683"/>
              </a:xfrm>
              <a:prstGeom prst="rect">
                <a:avLst/>
              </a:prstGeom>
              <a:noFill/>
              <a:ln w="9525">
                <a:noFill/>
                <a:miter lim="800000"/>
              </a:ln>
            </p:spPr>
            <p:txBody>
              <a:bodyPr wrap="square" lIns="0" tIns="0" rIns="0" bIns="0">
                <a:spAutoFit/>
              </a:bodyPr>
              <a:p>
                <a:pPr indent="457200" algn="l" fontAlgn="auto">
                  <a:lnSpc>
                    <a:spcPct val="150000"/>
                  </a:lnSpc>
                </a:pPr>
                <a:r>
                  <a:rPr lang="en-US" sz="1800">
                    <a:latin typeface="微软雅黑" panose="020B0503020204020204" charset="-122"/>
                    <a:ea typeface="微软雅黑" panose="020B0503020204020204" charset="-122"/>
                    <a:sym typeface="+mn-ea"/>
                  </a:rPr>
                  <a:t>  </a:t>
                </a:r>
                <a:r>
                  <a:rPr sz="1800">
                    <a:solidFill>
                      <a:srgbClr val="1B2F47"/>
                    </a:solidFill>
                    <a:latin typeface="微软雅黑" panose="020B0503020204020204" charset="-122"/>
                    <a:ea typeface="微软雅黑" panose="020B0503020204020204" charset="-122"/>
                    <a:sym typeface="+mn-ea"/>
                  </a:rPr>
                  <a:t>虽然不同领域的物流存在着相同的基本要素，然而由于不同领域物流的对象、目的、范围和范畴的差异，物流系统的分类有着不同的方法和标准。下面从不同的角度，可以把物流系统分为若干类型，如下表所示。</a:t>
                </a:r>
                <a:endParaRPr sz="1800">
                  <a:solidFill>
                    <a:srgbClr val="1B2F47"/>
                  </a:solidFill>
                  <a:latin typeface="微软雅黑" panose="020B0503020204020204" charset="-122"/>
                  <a:ea typeface="微软雅黑" panose="020B0503020204020204" charset="-122"/>
                  <a:sym typeface="+mn-ea"/>
                </a:endParaRPr>
              </a:p>
            </p:txBody>
          </p:sp>
        </p:gr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p:nvPr>
            <p:custDataLst>
              <p:tags r:id="rId1"/>
            </p:custDataLst>
          </p:nvPr>
        </p:nvGraphicFramePr>
        <p:xfrm>
          <a:off x="350838" y="1151414"/>
          <a:ext cx="8627745" cy="5191760"/>
        </p:xfrm>
        <a:graphic>
          <a:graphicData uri="http://schemas.openxmlformats.org/drawingml/2006/table">
            <a:tbl>
              <a:tblPr firstRow="1" bandRow="1">
                <a:tableStyleId>{5C22544A-7EE6-4342-B048-85BDC9FD1C3A}</a:tableStyleId>
              </a:tblPr>
              <a:tblGrid>
                <a:gridCol w="1006475"/>
                <a:gridCol w="3386455"/>
                <a:gridCol w="4234815"/>
              </a:tblGrid>
              <a:tr h="472440">
                <a:tc>
                  <a:txBody>
                    <a:bodyPr/>
                    <a:p>
                      <a:pPr marL="0" indent="0" algn="ctr">
                        <a:buNone/>
                      </a:pPr>
                      <a:r>
                        <a:rPr lang="zh-CN" altLang="en-US" sz="1350" u="none">
                          <a:latin typeface="微软雅黑" panose="020B0503020204020204" charset="-122"/>
                          <a:ea typeface="微软雅黑" panose="020B0503020204020204" charset="-122"/>
                        </a:rPr>
                        <a:t>序号</a:t>
                      </a:r>
                      <a:endParaRPr lang="zh-CN" altLang="en-US" sz="1350" u="none">
                        <a:latin typeface="微软雅黑" panose="020B0503020204020204" charset="-122"/>
                        <a:ea typeface="微软雅黑" panose="020B0503020204020204" charset="-122"/>
                      </a:endParaRPr>
                    </a:p>
                  </a:txBody>
                  <a:tcPr marL="0" marR="0" marT="0" marB="0" vert="horz" anchor="ctr">
                    <a:solidFill>
                      <a:srgbClr val="235A84"/>
                    </a:solidFill>
                  </a:tcPr>
                </a:tc>
                <a:tc>
                  <a:txBody>
                    <a:bodyPr/>
                    <a:p>
                      <a:pPr marL="0" indent="0" algn="ctr">
                        <a:buNone/>
                      </a:pPr>
                      <a:r>
                        <a:rPr lang="zh-CN" altLang="en-US" sz="1350" u="none">
                          <a:latin typeface="微软雅黑" panose="020B0503020204020204" charset="-122"/>
                          <a:ea typeface="微软雅黑" panose="020B0503020204020204" charset="-122"/>
                        </a:rPr>
                        <a:t>分类标准</a:t>
                      </a:r>
                      <a:endParaRPr lang="zh-CN" altLang="en-US" sz="1350" u="none">
                        <a:latin typeface="微软雅黑" panose="020B0503020204020204" charset="-122"/>
                        <a:ea typeface="微软雅黑" panose="020B0503020204020204" charset="-122"/>
                      </a:endParaRPr>
                    </a:p>
                  </a:txBody>
                  <a:tcPr marL="0" marR="0" marT="0" marB="0" vert="horz" anchor="ctr">
                    <a:solidFill>
                      <a:srgbClr val="235A84"/>
                    </a:solidFill>
                  </a:tcPr>
                </a:tc>
                <a:tc>
                  <a:txBody>
                    <a:bodyPr/>
                    <a:p>
                      <a:pPr marL="0" indent="0" algn="ctr">
                        <a:buNone/>
                      </a:pPr>
                      <a:r>
                        <a:rPr lang="zh-CN" altLang="en-US" sz="1350" u="none">
                          <a:latin typeface="微软雅黑" panose="020B0503020204020204" charset="-122"/>
                          <a:ea typeface="微软雅黑" panose="020B0503020204020204" charset="-122"/>
                        </a:rPr>
                        <a:t>具体分类</a:t>
                      </a:r>
                      <a:endParaRPr lang="zh-CN" altLang="en-US" sz="1350" u="none">
                        <a:latin typeface="微软雅黑" panose="020B0503020204020204" charset="-122"/>
                        <a:ea typeface="微软雅黑" panose="020B0503020204020204" charset="-122"/>
                      </a:endParaRPr>
                    </a:p>
                  </a:txBody>
                  <a:tcPr marL="0" marR="0" marT="0" marB="0" vert="horz" anchor="ctr">
                    <a:solidFill>
                      <a:srgbClr val="235A84"/>
                    </a:solidFill>
                  </a:tcPr>
                </a:tc>
              </a:tr>
              <a:tr h="236220">
                <a:tc rowSpan="2">
                  <a:txBody>
                    <a:bodyPr/>
                    <a:p>
                      <a:pPr marL="0" indent="0" algn="ctr">
                        <a:buNone/>
                      </a:pPr>
                      <a:r>
                        <a:rPr lang="en-US" altLang="zh-CN" sz="1275" u="none">
                          <a:latin typeface="微软雅黑" panose="020B0503020204020204" charset="-122"/>
                          <a:ea typeface="微软雅黑" panose="020B0503020204020204" charset="-122"/>
                        </a:rPr>
                        <a:t>1</a:t>
                      </a:r>
                      <a:endParaRPr lang="en-US" altLang="zh-CN" sz="1275" u="none">
                        <a:latin typeface="微软雅黑" panose="020B0503020204020204" charset="-122"/>
                        <a:ea typeface="微软雅黑" panose="020B0503020204020204" charset="-122"/>
                      </a:endParaRPr>
                    </a:p>
                  </a:txBody>
                  <a:tcPr marL="0" marR="0" marT="0" marB="0" vert="horz" anchor="ctr"/>
                </a:tc>
                <a:tc rowSpan="2">
                  <a:txBody>
                    <a:bodyPr/>
                    <a:p>
                      <a:pPr marL="0" indent="0" algn="ctr">
                        <a:buNone/>
                      </a:pPr>
                      <a:r>
                        <a:rPr lang="zh-CN" altLang="en-US" sz="1275" u="none">
                          <a:latin typeface="微软雅黑" panose="020B0503020204020204" charset="-122"/>
                          <a:ea typeface="微软雅黑" panose="020B0503020204020204" charset="-122"/>
                        </a:rPr>
                        <a:t>按研究对象</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微观物流系统（企业物流系统）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宏观物流系统（社会物流系统）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rowSpan="2">
                  <a:txBody>
                    <a:bodyPr/>
                    <a:p>
                      <a:pPr marL="0" indent="0" algn="ctr">
                        <a:buNone/>
                      </a:pPr>
                      <a:r>
                        <a:rPr lang="en-US" altLang="zh-CN" sz="1275" u="none">
                          <a:latin typeface="微软雅黑" panose="020B0503020204020204" charset="-122"/>
                          <a:ea typeface="微软雅黑" panose="020B0503020204020204" charset="-122"/>
                        </a:rPr>
                        <a:t>2</a:t>
                      </a:r>
                      <a:endParaRPr lang="en-US" altLang="zh-CN" sz="1275" u="none">
                        <a:latin typeface="微软雅黑" panose="020B0503020204020204" charset="-122"/>
                        <a:ea typeface="微软雅黑" panose="020B0503020204020204" charset="-122"/>
                      </a:endParaRPr>
                    </a:p>
                  </a:txBody>
                  <a:tcPr marL="0" marR="0" marT="0" marB="0" vert="horz" anchor="ctr"/>
                </a:tc>
                <a:tc rowSpan="2">
                  <a:txBody>
                    <a:bodyPr/>
                    <a:p>
                      <a:pPr marL="0" indent="0" algn="ctr">
                        <a:buNone/>
                      </a:pPr>
                      <a:r>
                        <a:rPr lang="zh-CN" altLang="en-US" sz="1275" u="none">
                          <a:latin typeface="微软雅黑" panose="020B0503020204020204" charset="-122"/>
                          <a:ea typeface="微软雅黑" panose="020B0503020204020204" charset="-122"/>
                        </a:rPr>
                        <a:t>按物流发生的位置</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企业内部物流系统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企业外部物流系统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rowSpan="6">
                  <a:txBody>
                    <a:bodyPr/>
                    <a:p>
                      <a:pPr marL="0" indent="0" algn="ctr">
                        <a:buNone/>
                      </a:pPr>
                      <a:r>
                        <a:rPr lang="en-US" altLang="zh-CN" sz="1275" u="none">
                          <a:latin typeface="微软雅黑" panose="020B0503020204020204" charset="-122"/>
                          <a:ea typeface="微软雅黑" panose="020B0503020204020204" charset="-122"/>
                        </a:rPr>
                        <a:t>3</a:t>
                      </a:r>
                      <a:endParaRPr lang="en-US" altLang="zh-CN" sz="1275" u="none">
                        <a:latin typeface="微软雅黑" panose="020B0503020204020204" charset="-122"/>
                        <a:ea typeface="微软雅黑" panose="020B0503020204020204" charset="-122"/>
                      </a:endParaRPr>
                    </a:p>
                  </a:txBody>
                  <a:tcPr marL="0" marR="0" marT="0" marB="0" vert="horz" anchor="ctr"/>
                </a:tc>
                <a:tc rowSpan="6">
                  <a:txBody>
                    <a:bodyPr/>
                    <a:p>
                      <a:pPr marL="0" indent="0" algn="ctr">
                        <a:buNone/>
                      </a:pPr>
                      <a:r>
                        <a:rPr lang="zh-CN" altLang="en-US" sz="1275" u="none">
                          <a:latin typeface="微软雅黑" panose="020B0503020204020204" charset="-122"/>
                          <a:ea typeface="微软雅黑" panose="020B0503020204020204" charset="-122"/>
                        </a:rPr>
                        <a:t>按照物流功能的不同</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运输物流子系统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仓储物流子系统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装卸搬运子系统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包装加工子系统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配送子系统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物流信息系统等</a:t>
                      </a:r>
                      <a:endParaRPr lang="zh-CN" altLang="en-US" sz="1275" u="none">
                        <a:latin typeface="微软雅黑" panose="020B0503020204020204" charset="-122"/>
                        <a:ea typeface="微软雅黑" panose="020B0503020204020204" charset="-122"/>
                      </a:endParaRPr>
                    </a:p>
                  </a:txBody>
                  <a:tcPr marL="0" marR="0" marT="0" marB="0" vert="horz" anchor="ctr"/>
                </a:tc>
              </a:tr>
              <a:tr h="236220">
                <a:tc rowSpan="5">
                  <a:txBody>
                    <a:bodyPr/>
                    <a:p>
                      <a:pPr marL="0" indent="0" algn="ctr">
                        <a:buNone/>
                      </a:pPr>
                      <a:r>
                        <a:rPr lang="en-US" altLang="zh-CN" sz="1275" u="none">
                          <a:latin typeface="微软雅黑" panose="020B0503020204020204" charset="-122"/>
                          <a:ea typeface="微软雅黑" panose="020B0503020204020204" charset="-122"/>
                        </a:rPr>
                        <a:t>4</a:t>
                      </a:r>
                      <a:endParaRPr lang="en-US" altLang="zh-CN" sz="1275" u="none">
                        <a:latin typeface="微软雅黑" panose="020B0503020204020204" charset="-122"/>
                        <a:ea typeface="微软雅黑" panose="020B0503020204020204" charset="-122"/>
                      </a:endParaRPr>
                    </a:p>
                  </a:txBody>
                  <a:tcPr marL="0" marR="0" marT="0" marB="0" vert="horz" anchor="ctr"/>
                </a:tc>
                <a:tc rowSpan="5">
                  <a:txBody>
                    <a:bodyPr/>
                    <a:p>
                      <a:pPr marL="0" indent="0" algn="ctr">
                        <a:buNone/>
                      </a:pPr>
                      <a:r>
                        <a:rPr lang="zh-CN" altLang="en-US" sz="1275" u="none">
                          <a:latin typeface="微软雅黑" panose="020B0503020204020204" charset="-122"/>
                          <a:ea typeface="微软雅黑" panose="020B0503020204020204" charset="-122"/>
                        </a:rPr>
                        <a:t>根据物流运行的业务性质</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供应物流系统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生产物流系统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销售物流系统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回收物流系统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废弃物流系统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rowSpan="3">
                  <a:txBody>
                    <a:bodyPr/>
                    <a:p>
                      <a:pPr marL="0" indent="0" algn="ctr">
                        <a:buNone/>
                      </a:pPr>
                      <a:r>
                        <a:rPr lang="en-US" altLang="zh-CN" sz="1275" u="none">
                          <a:latin typeface="微软雅黑" panose="020B0503020204020204" charset="-122"/>
                          <a:ea typeface="微软雅黑" panose="020B0503020204020204" charset="-122"/>
                        </a:rPr>
                        <a:t>5</a:t>
                      </a:r>
                      <a:endParaRPr lang="en-US" altLang="zh-CN" sz="1275" u="none">
                        <a:latin typeface="微软雅黑" panose="020B0503020204020204" charset="-122"/>
                        <a:ea typeface="微软雅黑" panose="020B0503020204020204" charset="-122"/>
                      </a:endParaRPr>
                    </a:p>
                  </a:txBody>
                  <a:tcPr marL="0" marR="0" marT="0" marB="0" vert="horz" anchor="ctr"/>
                </a:tc>
                <a:tc rowSpan="3">
                  <a:txBody>
                    <a:bodyPr/>
                    <a:p>
                      <a:pPr marL="0" indent="0" algn="ctr">
                        <a:buNone/>
                      </a:pPr>
                      <a:r>
                        <a:rPr lang="zh-CN" altLang="en-US" sz="1275" u="none">
                          <a:latin typeface="微软雅黑" panose="020B0503020204020204" charset="-122"/>
                          <a:ea typeface="微软雅黑" panose="020B0503020204020204" charset="-122"/>
                        </a:rPr>
                        <a:t>按物流活动的范围</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企业物流系统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区域物流系统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国际物流系统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5585">
                <a:tc rowSpan="2">
                  <a:txBody>
                    <a:bodyPr/>
                    <a:p>
                      <a:pPr marL="0" indent="0" algn="ctr">
                        <a:buNone/>
                      </a:pPr>
                      <a:r>
                        <a:rPr lang="en-US" altLang="zh-CN" sz="1275" u="none">
                          <a:latin typeface="微软雅黑" panose="020B0503020204020204" charset="-122"/>
                          <a:ea typeface="微软雅黑" panose="020B0503020204020204" charset="-122"/>
                        </a:rPr>
                        <a:t>6</a:t>
                      </a:r>
                      <a:endParaRPr lang="en-US" altLang="zh-CN" sz="1275" u="none">
                        <a:latin typeface="微软雅黑" panose="020B0503020204020204" charset="-122"/>
                        <a:ea typeface="微软雅黑" panose="020B0503020204020204" charset="-122"/>
                      </a:endParaRPr>
                    </a:p>
                  </a:txBody>
                  <a:tcPr marL="0" marR="0" marT="0" marB="0" vert="horz" anchor="ctr"/>
                </a:tc>
                <a:tc rowSpan="2">
                  <a:txBody>
                    <a:bodyPr/>
                    <a:p>
                      <a:pPr marL="0" indent="0" algn="ctr">
                        <a:buNone/>
                      </a:pPr>
                      <a:r>
                        <a:rPr lang="zh-CN" altLang="en-US" sz="1275" u="none">
                          <a:latin typeface="微软雅黑" panose="020B0503020204020204" charset="-122"/>
                          <a:ea typeface="微软雅黑" panose="020B0503020204020204" charset="-122"/>
                        </a:rPr>
                        <a:t>按照物流的源点与流向</a:t>
                      </a:r>
                      <a:endParaRPr lang="zh-CN" altLang="en-US" sz="1275" u="none">
                        <a:latin typeface="微软雅黑" panose="020B0503020204020204" charset="-122"/>
                        <a:ea typeface="微软雅黑" panose="020B0503020204020204" charset="-122"/>
                      </a:endParaRPr>
                    </a:p>
                  </a:txBody>
                  <a:tcPr marL="0" marR="0" marT="0" marB="0" vert="horz" anchor="ctr"/>
                </a:tc>
                <a:tc>
                  <a:txBody>
                    <a:bodyPr/>
                    <a:p>
                      <a:pPr marL="0" indent="0" algn="ctr">
                        <a:buNone/>
                      </a:pPr>
                      <a:r>
                        <a:rPr lang="zh-CN" altLang="en-US" sz="1275" u="none">
                          <a:latin typeface="微软雅黑" panose="020B0503020204020204" charset="-122"/>
                          <a:ea typeface="微软雅黑" panose="020B0503020204020204" charset="-122"/>
                        </a:rPr>
                        <a:t>正向物流系统</a:t>
                      </a:r>
                      <a:endParaRPr lang="zh-CN" altLang="en-US" sz="1275" u="none">
                        <a:latin typeface="微软雅黑" panose="020B0503020204020204" charset="-122"/>
                        <a:ea typeface="微软雅黑" panose="020B0503020204020204" charset="-122"/>
                      </a:endParaRPr>
                    </a:p>
                  </a:txBody>
                  <a:tcPr marL="0" marR="0" marT="0" marB="0" vert="horz" anchor="ctr"/>
                </a:tc>
              </a:tr>
              <a:tr h="236220">
                <a:tc vMerge="1">
                  <a:tcPr/>
                </a:tc>
                <a:tc vMerge="1">
                  <a:tcPr/>
                </a:tc>
                <a:tc>
                  <a:txBody>
                    <a:bodyPr/>
                    <a:p>
                      <a:pPr marL="0" indent="0" algn="ctr">
                        <a:buNone/>
                      </a:pPr>
                      <a:r>
                        <a:rPr lang="zh-CN" altLang="en-US" sz="1275" u="none">
                          <a:latin typeface="微软雅黑" panose="020B0503020204020204" charset="-122"/>
                          <a:ea typeface="微软雅黑" panose="020B0503020204020204" charset="-122"/>
                        </a:rPr>
                        <a:t>逆向物流系统</a:t>
                      </a:r>
                      <a:endParaRPr lang="zh-CN" altLang="en-US" sz="1275" u="none">
                        <a:latin typeface="微软雅黑" panose="020B0503020204020204" charset="-122"/>
                        <a:ea typeface="微软雅黑" panose="020B0503020204020204" charset="-122"/>
                      </a:endParaRPr>
                    </a:p>
                  </a:txBody>
                  <a:tcPr marL="0" marR="0" marT="0" marB="0" vert="horz" anchor="ctr"/>
                </a:tc>
              </a:tr>
            </a:tbl>
          </a:graphicData>
        </a:graphic>
      </p:graphicFrame>
      <p:sp>
        <p:nvSpPr>
          <p:cNvPr id="9" name="文本框 8"/>
          <p:cNvSpPr txBox="1"/>
          <p:nvPr/>
        </p:nvSpPr>
        <p:spPr>
          <a:xfrm>
            <a:off x="2987675" y="592455"/>
            <a:ext cx="1727835" cy="368300"/>
          </a:xfrm>
          <a:prstGeom prst="rect">
            <a:avLst/>
          </a:prstGeom>
          <a:noFill/>
        </p:spPr>
        <p:txBody>
          <a:bodyPr wrap="square" rtlCol="0">
            <a:spAutoFit/>
          </a:bodyPr>
          <a:p>
            <a:endParaRPr lang="zh-CN" altLang="en-US"/>
          </a:p>
        </p:txBody>
      </p:sp>
      <p:sp>
        <p:nvSpPr>
          <p:cNvPr id="12" name="文本框 11"/>
          <p:cNvSpPr txBox="1"/>
          <p:nvPr/>
        </p:nvSpPr>
        <p:spPr>
          <a:xfrm>
            <a:off x="3250565" y="615315"/>
            <a:ext cx="2601595" cy="460375"/>
          </a:xfrm>
          <a:prstGeom prst="rect">
            <a:avLst/>
          </a:prstGeom>
          <a:noFill/>
        </p:spPr>
        <p:txBody>
          <a:bodyPr wrap="square" rtlCol="0">
            <a:spAutoFit/>
          </a:bodyPr>
          <a:p>
            <a:r>
              <a:rPr lang="zh-CN" altLang="en-US" sz="2400" b="1">
                <a:solidFill>
                  <a:srgbClr val="FF0000"/>
                </a:solidFill>
              </a:rPr>
              <a:t>物流系统的分类</a:t>
            </a:r>
            <a:endParaRPr lang="zh-CN" altLang="en-US" sz="2400" b="1">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38" name="组合 37"/>
          <p:cNvGrpSpPr/>
          <p:nvPr/>
        </p:nvGrpSpPr>
        <p:grpSpPr>
          <a:xfrm>
            <a:off x="225425" y="403225"/>
            <a:ext cx="1704340" cy="1657294"/>
            <a:chOff x="476" y="1756"/>
            <a:chExt cx="8612" cy="8937"/>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937"/>
              <a:chOff x="476" y="1756"/>
              <a:chExt cx="8612" cy="8937"/>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3479"/>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3479"/>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3479"/>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39" name="组合 38"/>
          <p:cNvGrpSpPr/>
          <p:nvPr/>
        </p:nvGrpSpPr>
        <p:grpSpPr>
          <a:xfrm>
            <a:off x="2250026" y="346395"/>
            <a:ext cx="6455723" cy="1027855"/>
            <a:chOff x="7242" y="2952"/>
            <a:chExt cx="11193" cy="1442"/>
          </a:xfrm>
        </p:grpSpPr>
        <p:sp>
          <p:nvSpPr>
            <p:cNvPr id="75" name="圆角矩形 74"/>
            <p:cNvSpPr/>
            <p:nvPr/>
          </p:nvSpPr>
          <p:spPr>
            <a:xfrm rot="5400000" flipH="1">
              <a:off x="13581" y="-1822"/>
              <a:ext cx="80" cy="9627"/>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24604" name="文本框 76"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a:spLocks noChangeArrowheads="1"/>
            </p:cNvSpPr>
            <p:nvPr/>
          </p:nvSpPr>
          <p:spPr bwMode="auto">
            <a:xfrm>
              <a:off x="7242" y="3683"/>
              <a:ext cx="7485" cy="711"/>
            </a:xfrm>
            <a:prstGeom prst="rect">
              <a:avLst/>
            </a:prstGeom>
            <a:noFill/>
            <a:ln w="9525">
              <a:noFill/>
              <a:miter lim="800000"/>
            </a:ln>
          </p:spPr>
          <p:txBody>
            <a:bodyPr wrap="square">
              <a:spAutoFit/>
            </a:bodyPr>
            <a:p>
              <a:pPr fontAlgn="auto">
                <a:lnSpc>
                  <a:spcPct val="150000"/>
                </a:lnSpc>
              </a:pPr>
              <a:r>
                <a:rPr lang="zh-CN" altLang="en-US" sz="1800" b="1">
                  <a:solidFill>
                    <a:srgbClr val="1B2F47"/>
                  </a:solidFill>
                  <a:latin typeface="微软雅黑" panose="020B0503020204020204" charset="-122"/>
                  <a:ea typeface="微软雅黑" panose="020B0503020204020204" charset="-122"/>
                  <a:sym typeface="+mn-ea"/>
                </a:rPr>
                <a:t>系统观念在神龙汽车公司物流领域的应用</a:t>
              </a:r>
              <a:endParaRPr lang="zh-CN" altLang="en-US" sz="1800" b="1">
                <a:solidFill>
                  <a:srgbClr val="1B2F47"/>
                </a:solidFill>
                <a:latin typeface="微软雅黑" panose="020B0503020204020204" charset="-122"/>
                <a:ea typeface="微软雅黑" panose="020B0503020204020204" charset="-122"/>
                <a:sym typeface="+mn-ea"/>
              </a:endParaRPr>
            </a:p>
          </p:txBody>
        </p:sp>
      </p:grpSp>
      <p:sp>
        <p:nvSpPr>
          <p:cNvPr id="16" name="圆角矩形 15"/>
          <p:cNvSpPr/>
          <p:nvPr/>
        </p:nvSpPr>
        <p:spPr>
          <a:xfrm rot="5400000" flipH="1">
            <a:off x="5081462" y="3732385"/>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pic>
        <p:nvPicPr>
          <p:cNvPr id="1073742905" name="图片 1073742904"/>
          <p:cNvPicPr>
            <a:picLocks noChangeAspect="1"/>
          </p:cNvPicPr>
          <p:nvPr/>
        </p:nvPicPr>
        <p:blipFill>
          <a:blip r:embed="rId1"/>
          <a:stretch>
            <a:fillRect/>
          </a:stretch>
        </p:blipFill>
        <p:spPr>
          <a:xfrm>
            <a:off x="5927566" y="1933258"/>
            <a:ext cx="3032760" cy="1829753"/>
          </a:xfrm>
          <a:prstGeom prst="rect">
            <a:avLst/>
          </a:prstGeom>
          <a:noFill/>
          <a:ln w="9525">
            <a:noFill/>
          </a:ln>
        </p:spPr>
      </p:pic>
      <p:sp>
        <p:nvSpPr>
          <p:cNvPr id="17" name="文本框 16"/>
          <p:cNvSpPr txBox="1"/>
          <p:nvPr/>
        </p:nvSpPr>
        <p:spPr>
          <a:xfrm>
            <a:off x="1643380" y="1790700"/>
            <a:ext cx="4490085" cy="4246245"/>
          </a:xfrm>
          <a:prstGeom prst="rect">
            <a:avLst/>
          </a:prstGeom>
          <a:noFill/>
        </p:spPr>
        <p:txBody>
          <a:bodyPr wrap="square" rtlCol="0">
            <a:spAutoFit/>
          </a:bodyPr>
          <a:p>
            <a:pPr indent="457200" fontAlgn="auto">
              <a:lnSpc>
                <a:spcPct val="150000"/>
              </a:lnSpc>
            </a:pPr>
            <a:r>
              <a:rPr lang="zh-CN" altLang="en-US">
                <a:solidFill>
                  <a:srgbClr val="1B2F47"/>
                </a:solidFill>
                <a:latin typeface="微软雅黑" panose="020B0503020204020204" charset="-122"/>
                <a:ea typeface="微软雅黑" panose="020B0503020204020204" charset="-122"/>
              </a:rPr>
              <a:t>如图，神龙汽车有限公司是中国东风汽车公司和法国PSA集团雪铁龙汽车公司合资，投资上百亿人民币建设的现代化轿车生产企业。在公司的生产经营大系统中，物流系统占有重要地位。在1992年成立之初，就在制造部下建立了物流系统规划设计部门。神龙公司物流管理者认识到，整个物流系统是一个有机的整体，各组成要素之间存在有机的联系。下面就是公司运用系统工程方法解决物流问题的实例之一。        </a:t>
            </a:r>
            <a:endParaRPr lang="zh-CN" altLang="en-US">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对案例</a:t>
            </a:r>
            <a:endParaRPr lang="zh-CN" altLang="en-US" sz="2100" b="1">
              <a:solidFill>
                <a:schemeClr val="bg1"/>
              </a:solidFill>
              <a:latin typeface="微软雅黑" panose="020B0503020204020204" charset="-122"/>
              <a:ea typeface="微软雅黑" panose="020B0503020204020204" charset="-122"/>
              <a:sym typeface="+mn-ea"/>
            </a:endParaRPr>
          </a:p>
        </p:txBody>
      </p:sp>
      <p:grpSp>
        <p:nvGrpSpPr>
          <p:cNvPr id="38" name="组合 37"/>
          <p:cNvGrpSpPr/>
          <p:nvPr/>
        </p:nvGrpSpPr>
        <p:grpSpPr>
          <a:xfrm>
            <a:off x="135890" y="305435"/>
            <a:ext cx="1942465" cy="1634715"/>
            <a:chOff x="476" y="1756"/>
            <a:chExt cx="8612" cy="9016"/>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9016"/>
              <a:chOff x="476" y="1756"/>
              <a:chExt cx="8612" cy="9016"/>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39" name="组合 38"/>
          <p:cNvGrpSpPr/>
          <p:nvPr/>
        </p:nvGrpSpPr>
        <p:grpSpPr>
          <a:xfrm>
            <a:off x="1752600" y="300990"/>
            <a:ext cx="7266305" cy="6288405"/>
            <a:chOff x="7568" y="2773"/>
            <a:chExt cx="11428" cy="5894"/>
          </a:xfrm>
        </p:grpSpPr>
        <p:sp>
          <p:nvSpPr>
            <p:cNvPr id="75" name="圆角矩形 74"/>
            <p:cNvSpPr/>
            <p:nvPr/>
          </p:nvSpPr>
          <p:spPr>
            <a:xfrm rot="5400000">
              <a:off x="13658" y="-2200"/>
              <a:ext cx="80" cy="10026"/>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24604" name="文本框 76"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a:spLocks noChangeArrowheads="1"/>
            </p:cNvSpPr>
            <p:nvPr/>
          </p:nvSpPr>
          <p:spPr bwMode="auto">
            <a:xfrm>
              <a:off x="9145" y="4022"/>
              <a:ext cx="9851" cy="2141"/>
            </a:xfrm>
            <a:prstGeom prst="rect">
              <a:avLst/>
            </a:prstGeom>
            <a:noFill/>
            <a:ln w="9525">
              <a:noFill/>
              <a:miter lim="800000"/>
            </a:ln>
          </p:spPr>
          <p:txBody>
            <a:bodyPr wrap="square">
              <a:spAutoFit/>
            </a:bodyPr>
            <a:p>
              <a:pPr fontAlgn="auto">
                <a:lnSpc>
                  <a:spcPct val="150000"/>
                </a:lnSpc>
              </a:pPr>
              <a:r>
                <a:rPr lang="en-US" altLang="zh-CN" sz="1500">
                  <a:latin typeface="黑体" panose="02010609060101010101" pitchFamily="49" charset="-122"/>
                  <a:ea typeface="黑体" panose="02010609060101010101" pitchFamily="49" charset="-122"/>
                </a:rPr>
                <a:t>   </a:t>
              </a:r>
              <a:r>
                <a:rPr lang="en-US" altLang="zh-CN" sz="1500">
                  <a:solidFill>
                    <a:schemeClr val="bg1"/>
                  </a:solidFill>
                  <a:latin typeface="微软雅黑" panose="020B0503020204020204" charset="-122"/>
                  <a:ea typeface="微软雅黑" panose="020B0503020204020204" charset="-122"/>
                </a:rPr>
                <a:t> 2016</a:t>
              </a:r>
              <a:r>
                <a:rPr lang="zh-CN" altLang="en-US" sz="1500">
                  <a:solidFill>
                    <a:schemeClr val="bg1"/>
                  </a:solidFill>
                  <a:latin typeface="微软雅黑" panose="020B0503020204020204" charset="-122"/>
                  <a:ea typeface="微软雅黑" panose="020B0503020204020204" charset="-122"/>
                </a:rPr>
                <a:t>年</a:t>
              </a:r>
              <a:r>
                <a:rPr lang="en-US" altLang="zh-CN" sz="1500">
                  <a:solidFill>
                    <a:schemeClr val="bg1"/>
                  </a:solidFill>
                  <a:latin typeface="微软雅黑" panose="020B0503020204020204" charset="-122"/>
                  <a:ea typeface="微软雅黑" panose="020B0503020204020204" charset="-122"/>
                </a:rPr>
                <a:t>7</a:t>
              </a:r>
              <a:r>
                <a:rPr lang="zh-CN" altLang="en-US" sz="1500">
                  <a:solidFill>
                    <a:schemeClr val="bg1"/>
                  </a:solidFill>
                  <a:latin typeface="微软雅黑" panose="020B0503020204020204" charset="-122"/>
                  <a:ea typeface="微软雅黑" panose="020B0503020204020204" charset="-122"/>
                </a:rPr>
                <a:t>月</a:t>
              </a:r>
              <a:r>
                <a:rPr lang="en-US" altLang="zh-CN" sz="1500">
                  <a:solidFill>
                    <a:schemeClr val="bg1"/>
                  </a:solidFill>
                  <a:latin typeface="微软雅黑" panose="020B0503020204020204" charset="-122"/>
                  <a:ea typeface="微软雅黑" panose="020B0503020204020204" charset="-122"/>
                </a:rPr>
                <a:t>24</a:t>
              </a:r>
              <a:r>
                <a:rPr lang="zh-CN" altLang="en-US" sz="1500">
                  <a:solidFill>
                    <a:schemeClr val="bg1"/>
                  </a:solidFill>
                  <a:latin typeface="微软雅黑" panose="020B0503020204020204" charset="-122"/>
                  <a:ea typeface="微软雅黑" panose="020B0503020204020204" charset="-122"/>
                </a:rPr>
                <a:t>日，某物流公司物流总监陪同公司领</a:t>
              </a:r>
              <a:endParaRPr lang="zh-CN" altLang="en-US" sz="1500">
                <a:solidFill>
                  <a:schemeClr val="bg1"/>
                </a:solidFill>
                <a:latin typeface="微软雅黑" panose="020B0503020204020204" charset="-122"/>
                <a:ea typeface="微软雅黑" panose="020B0503020204020204" charset="-122"/>
              </a:endParaRPr>
            </a:p>
            <a:p>
              <a:pPr fontAlgn="auto">
                <a:lnSpc>
                  <a:spcPct val="150000"/>
                </a:lnSpc>
              </a:pPr>
              <a:r>
                <a:rPr lang="zh-CN" altLang="en-US" sz="1500">
                  <a:solidFill>
                    <a:schemeClr val="bg1"/>
                  </a:solidFill>
                  <a:latin typeface="微软雅黑" panose="020B0503020204020204" charset="-122"/>
                  <a:ea typeface="微软雅黑" panose="020B0503020204020204" charset="-122"/>
                </a:rPr>
                <a:t>导参观考察公司一号仓库。在参观的过程中，有的领</a:t>
              </a:r>
              <a:endParaRPr lang="zh-CN" altLang="en-US" sz="1500">
                <a:solidFill>
                  <a:schemeClr val="bg1"/>
                </a:solidFill>
                <a:latin typeface="微软雅黑" panose="020B0503020204020204" charset="-122"/>
                <a:ea typeface="微软雅黑" panose="020B0503020204020204" charset="-122"/>
              </a:endParaRPr>
            </a:p>
            <a:p>
              <a:pPr fontAlgn="auto">
                <a:lnSpc>
                  <a:spcPct val="150000"/>
                </a:lnSpc>
              </a:pPr>
              <a:r>
                <a:rPr lang="zh-CN" altLang="en-US" sz="1500">
                  <a:solidFill>
                    <a:schemeClr val="bg1"/>
                  </a:solidFill>
                  <a:latin typeface="微软雅黑" panose="020B0503020204020204" charset="-122"/>
                  <a:ea typeface="微软雅黑" panose="020B0503020204020204" charset="-122"/>
                </a:rPr>
                <a:t>导会询问一号仓库的仓库主管一些问题，比如：那边</a:t>
              </a:r>
              <a:endParaRPr lang="zh-CN" altLang="en-US" sz="1500">
                <a:solidFill>
                  <a:schemeClr val="bg1"/>
                </a:solidFill>
                <a:latin typeface="微软雅黑" panose="020B0503020204020204" charset="-122"/>
                <a:ea typeface="微软雅黑" panose="020B0503020204020204" charset="-122"/>
              </a:endParaRPr>
            </a:p>
            <a:p>
              <a:pPr fontAlgn="auto">
                <a:lnSpc>
                  <a:spcPct val="150000"/>
                </a:lnSpc>
              </a:pPr>
              <a:r>
                <a:rPr lang="zh-CN" altLang="en-US" sz="1500">
                  <a:solidFill>
                    <a:schemeClr val="bg1"/>
                  </a:solidFill>
                  <a:latin typeface="微软雅黑" panose="020B0503020204020204" charset="-122"/>
                  <a:ea typeface="微软雅黑" panose="020B0503020204020204" charset="-122"/>
                </a:rPr>
                <a:t>的库存是什么、库存有多少等。请问这里所指的两个</a:t>
              </a:r>
              <a:endParaRPr lang="zh-CN" altLang="en-US" sz="1500">
                <a:solidFill>
                  <a:schemeClr val="bg1"/>
                </a:solidFill>
                <a:latin typeface="微软雅黑" panose="020B0503020204020204" charset="-122"/>
                <a:ea typeface="微软雅黑" panose="020B0503020204020204" charset="-122"/>
              </a:endParaRPr>
            </a:p>
            <a:p>
              <a:pPr fontAlgn="auto">
                <a:lnSpc>
                  <a:spcPct val="150000"/>
                </a:lnSpc>
              </a:pPr>
              <a:r>
                <a:rPr lang="zh-CN" altLang="en-US" sz="1500">
                  <a:solidFill>
                    <a:schemeClr val="bg1"/>
                  </a:solidFill>
                  <a:latin typeface="微软雅黑" panose="020B0503020204020204" charset="-122"/>
                  <a:ea typeface="微软雅黑" panose="020B0503020204020204" charset="-122"/>
                </a:rPr>
                <a:t>库存含义相同吗？</a:t>
              </a:r>
              <a:endParaRPr lang="zh-CN" altLang="en-US" sz="1500">
                <a:solidFill>
                  <a:schemeClr val="bg1"/>
                </a:solidFill>
                <a:latin typeface="微软雅黑" panose="020B0503020204020204" charset="-122"/>
                <a:ea typeface="微软雅黑" panose="020B0503020204020204" charset="-122"/>
              </a:endParaRPr>
            </a:p>
            <a:p>
              <a:endParaRPr lang="en-US" altLang="zh-CN" sz="1800">
                <a:solidFill>
                  <a:schemeClr val="bg1"/>
                </a:solidFill>
                <a:latin typeface="黑体" panose="02010609060101010101" pitchFamily="49" charset="-122"/>
                <a:ea typeface="黑体" panose="02010609060101010101" pitchFamily="49" charset="-122"/>
              </a:endParaRPr>
            </a:p>
            <a:p>
              <a:endParaRPr lang="en-US" altLang="zh-CN" sz="1200">
                <a:solidFill>
                  <a:schemeClr val="bg1"/>
                </a:solidFill>
                <a:latin typeface="微软雅黑" panose="020B0503020204020204" charset="-122"/>
                <a:ea typeface="微软雅黑" panose="020B0503020204020204" charset="-122"/>
              </a:endParaRPr>
            </a:p>
          </p:txBody>
        </p:sp>
        <p:sp>
          <p:nvSpPr>
            <p:cNvPr id="14" name="圆角矩形 13"/>
            <p:cNvSpPr/>
            <p:nvPr/>
          </p:nvSpPr>
          <p:spPr>
            <a:xfrm rot="5400000" flipH="1">
              <a:off x="12503" y="3652"/>
              <a:ext cx="80" cy="9950"/>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6" name="文本框 15"/>
          <p:cNvSpPr txBox="1"/>
          <p:nvPr/>
        </p:nvSpPr>
        <p:spPr>
          <a:xfrm>
            <a:off x="2106295" y="708660"/>
            <a:ext cx="7037070" cy="230695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货物装卸口即站台是物流大系统的一个“瓶颈”部位，这个设备的正确选择关系到物流大系统的正常运转。为了保证集装箱平板车的掏箱作业，需要配置4台站台过渡平台安装在后卸货站台处，以调节站台和集装箱平板车的高度差，使叉车平稳安全地掏箱卸货。通过对国内、国外站台过渡平台设备的了解和分析，三种站台过渡平台的性能价格比较见下表：</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endParaRPr lang="zh-CN" altLang="en-US" sz="1600">
              <a:solidFill>
                <a:srgbClr val="1B2F47"/>
              </a:solidFill>
              <a:latin typeface="微软雅黑" panose="020B0503020204020204" charset="-122"/>
              <a:ea typeface="微软雅黑" panose="020B0503020204020204" charset="-122"/>
            </a:endParaRPr>
          </a:p>
        </p:txBody>
      </p:sp>
      <p:graphicFrame>
        <p:nvGraphicFramePr>
          <p:cNvPr id="18" name="表格 17"/>
          <p:cNvGraphicFramePr/>
          <p:nvPr>
            <p:custDataLst>
              <p:tags r:id="rId1"/>
            </p:custDataLst>
          </p:nvPr>
        </p:nvGraphicFramePr>
        <p:xfrm>
          <a:off x="532765" y="2712720"/>
          <a:ext cx="8486140" cy="3782060"/>
        </p:xfrm>
        <a:graphic>
          <a:graphicData uri="http://schemas.openxmlformats.org/drawingml/2006/table">
            <a:tbl>
              <a:tblPr firstRow="1" bandRow="1">
                <a:tableStyleId>{7DF18680-E054-41AD-8BC1-D1AEF772440D}</a:tableStyleId>
              </a:tblPr>
              <a:tblGrid>
                <a:gridCol w="2121535"/>
                <a:gridCol w="2121535"/>
                <a:gridCol w="2121535"/>
                <a:gridCol w="2121535"/>
              </a:tblGrid>
              <a:tr h="411480">
                <a:tc>
                  <a:txBody>
                    <a:bodyPr/>
                    <a:p>
                      <a:pPr marL="0" indent="0" algn="ctr">
                        <a:lnSpc>
                          <a:spcPct val="150000"/>
                        </a:lnSpc>
                        <a:buNone/>
                      </a:pPr>
                      <a:r>
                        <a:rPr lang="zh-CN" altLang="en-US" sz="1800" u="none">
                          <a:latin typeface="微软雅黑" panose="020B0503020204020204" charset="-122"/>
                          <a:ea typeface="微软雅黑" panose="020B0503020204020204" charset="-122"/>
                        </a:rPr>
                        <a:t>性能比较</a:t>
                      </a:r>
                      <a:endParaRPr lang="zh-CN" altLang="en-US" sz="1800" u="none">
                        <a:latin typeface="微软雅黑" panose="020B0503020204020204" charset="-122"/>
                        <a:ea typeface="微软雅黑" panose="020B0503020204020204" charset="-122"/>
                      </a:endParaRPr>
                    </a:p>
                  </a:txBody>
                  <a:tcPr marL="0" marR="0" marT="0" marB="1" vert="horz" anchor="ctr">
                    <a:solidFill>
                      <a:srgbClr val="235A84"/>
                    </a:solidFill>
                  </a:tcPr>
                </a:tc>
                <a:tc>
                  <a:txBody>
                    <a:bodyPr/>
                    <a:p>
                      <a:pPr marL="0" indent="0" algn="ctr">
                        <a:lnSpc>
                          <a:spcPct val="150000"/>
                        </a:lnSpc>
                        <a:buNone/>
                      </a:pPr>
                      <a:r>
                        <a:rPr lang="zh-CN" altLang="en-US" sz="1800" u="none">
                          <a:latin typeface="微软雅黑" panose="020B0503020204020204" charset="-122"/>
                          <a:ea typeface="微软雅黑" panose="020B0503020204020204" charset="-122"/>
                        </a:rPr>
                        <a:t>法国机械式</a:t>
                      </a:r>
                      <a:endParaRPr lang="zh-CN" altLang="en-US" sz="1800" u="none">
                        <a:latin typeface="微软雅黑" panose="020B0503020204020204" charset="-122"/>
                        <a:ea typeface="微软雅黑" panose="020B0503020204020204" charset="-122"/>
                      </a:endParaRPr>
                    </a:p>
                  </a:txBody>
                  <a:tcPr marL="0" marR="0" marT="0" marB="1" vert="horz" anchor="ctr">
                    <a:solidFill>
                      <a:srgbClr val="235A84"/>
                    </a:solidFill>
                  </a:tcPr>
                </a:tc>
                <a:tc>
                  <a:txBody>
                    <a:bodyPr/>
                    <a:p>
                      <a:pPr marL="0" indent="0" algn="ctr">
                        <a:lnSpc>
                          <a:spcPct val="150000"/>
                        </a:lnSpc>
                        <a:buNone/>
                      </a:pPr>
                      <a:r>
                        <a:rPr lang="zh-CN" altLang="en-US" sz="1800" u="none">
                          <a:latin typeface="微软雅黑" panose="020B0503020204020204" charset="-122"/>
                          <a:ea typeface="微软雅黑" panose="020B0503020204020204" charset="-122"/>
                        </a:rPr>
                        <a:t>德国液压式</a:t>
                      </a:r>
                      <a:endParaRPr lang="zh-CN" altLang="en-US" sz="1800" u="none">
                        <a:latin typeface="微软雅黑" panose="020B0503020204020204" charset="-122"/>
                        <a:ea typeface="微软雅黑" panose="020B0503020204020204" charset="-122"/>
                      </a:endParaRPr>
                    </a:p>
                  </a:txBody>
                  <a:tcPr marL="0" marR="0" marT="0" marB="1" vert="horz" anchor="ctr">
                    <a:solidFill>
                      <a:srgbClr val="235A84"/>
                    </a:solidFill>
                  </a:tcPr>
                </a:tc>
                <a:tc>
                  <a:txBody>
                    <a:bodyPr/>
                    <a:p>
                      <a:pPr marL="0" indent="0" algn="ctr">
                        <a:lnSpc>
                          <a:spcPct val="150000"/>
                        </a:lnSpc>
                        <a:buNone/>
                      </a:pPr>
                      <a:r>
                        <a:rPr lang="zh-CN" altLang="en-US" sz="1600" u="none">
                          <a:latin typeface="微软雅黑" panose="020B0503020204020204" charset="-122"/>
                          <a:ea typeface="微软雅黑" panose="020B0503020204020204" charset="-122"/>
                        </a:rPr>
                        <a:t>国产机械式</a:t>
                      </a:r>
                      <a:endParaRPr lang="zh-CN" altLang="en-US" sz="1600" u="none">
                        <a:latin typeface="微软雅黑" panose="020B0503020204020204" charset="-122"/>
                        <a:ea typeface="微软雅黑" panose="020B0503020204020204" charset="-122"/>
                      </a:endParaRPr>
                    </a:p>
                  </a:txBody>
                  <a:tcPr marL="0" marR="0" marT="0" marB="1" vert="horz" anchor="ctr">
                    <a:solidFill>
                      <a:srgbClr val="235A84"/>
                    </a:solidFill>
                  </a:tcPr>
                </a:tc>
              </a:tr>
              <a:tr h="640080">
                <a:tc>
                  <a:txBody>
                    <a:bodyPr/>
                    <a:p>
                      <a:pPr marL="0" indent="0" algn="ctr">
                        <a:lnSpc>
                          <a:spcPct val="150000"/>
                        </a:lnSpc>
                        <a:buNone/>
                      </a:pPr>
                      <a:r>
                        <a:rPr lang="zh-CN" altLang="en-US" sz="1400" u="none">
                          <a:latin typeface="微软雅黑" panose="020B0503020204020204" charset="-122"/>
                          <a:ea typeface="微软雅黑" panose="020B0503020204020204" charset="-122"/>
                        </a:rPr>
                        <a:t>设备交货状态</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需要重新改造，增加附加装置</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即可投入使用</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仿制产品，不断调试 </a:t>
                      </a:r>
                      <a:endParaRPr lang="zh-CN" altLang="en-US" sz="1400" u="none">
                        <a:latin typeface="微软雅黑" panose="020B0503020204020204" charset="-122"/>
                        <a:ea typeface="微软雅黑" panose="020B0503020204020204" charset="-122"/>
                      </a:endParaRPr>
                    </a:p>
                  </a:txBody>
                  <a:tcPr marL="0" marR="0" marT="0" marB="1" vert="horz" anchor="ctr"/>
                </a:tc>
              </a:tr>
              <a:tr h="624840">
                <a:tc>
                  <a:txBody>
                    <a:bodyPr/>
                    <a:p>
                      <a:pPr marL="0" indent="0" algn="ctr">
                        <a:lnSpc>
                          <a:spcPct val="150000"/>
                        </a:lnSpc>
                        <a:buNone/>
                      </a:pPr>
                      <a:r>
                        <a:rPr lang="zh-CN" altLang="en-US" sz="1400" u="none">
                          <a:latin typeface="微软雅黑" panose="020B0503020204020204" charset="-122"/>
                          <a:ea typeface="微软雅黑" panose="020B0503020204020204" charset="-122"/>
                        </a:rPr>
                        <a:t>工作条件</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在室外，环境差</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在室内，环境良好</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zh-CN" altLang="en-US" sz="1400" u="none">
                          <a:latin typeface="微软雅黑" panose="020B0503020204020204" charset="-122"/>
                          <a:ea typeface="微软雅黑" panose="020B0503020204020204" charset="-122"/>
                        </a:rPr>
                        <a:t>在室外，环境艰苦</a:t>
                      </a:r>
                      <a:endParaRPr lang="zh-CN" altLang="en-US" sz="1400" u="none">
                        <a:latin typeface="微软雅黑" panose="020B0503020204020204" charset="-122"/>
                        <a:ea typeface="微软雅黑" panose="020B0503020204020204" charset="-122"/>
                      </a:endParaRPr>
                    </a:p>
                  </a:txBody>
                  <a:tcPr marL="0" marR="0" marT="0" marB="1" vert="horz" anchor="ctr"/>
                </a:tc>
              </a:tr>
              <a:tr h="320040">
                <a:tc>
                  <a:txBody>
                    <a:bodyPr/>
                    <a:p>
                      <a:pPr marL="0" indent="0" algn="ctr">
                        <a:lnSpc>
                          <a:spcPct val="150000"/>
                        </a:lnSpc>
                        <a:buNone/>
                      </a:pPr>
                      <a:r>
                        <a:rPr lang="zh-CN" altLang="en-US" sz="1400" u="none">
                          <a:latin typeface="微软雅黑" panose="020B0503020204020204" charset="-122"/>
                          <a:ea typeface="微软雅黑" panose="020B0503020204020204" charset="-122"/>
                        </a:rPr>
                        <a:t>设备单价</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9.5</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13</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 </a:t>
                      </a:r>
                      <a:endParaRPr lang="en-US" altLang="zh-CN" sz="1400" u="none">
                        <a:latin typeface="微软雅黑" panose="020B0503020204020204" charset="-122"/>
                        <a:ea typeface="微软雅黑" panose="020B0503020204020204" charset="-122"/>
                      </a:endParaRPr>
                    </a:p>
                  </a:txBody>
                  <a:tcPr marL="0" marR="0" marT="0" marB="1" vert="horz" anchor="ctr"/>
                </a:tc>
              </a:tr>
              <a:tr h="320040">
                <a:tc>
                  <a:txBody>
                    <a:bodyPr/>
                    <a:p>
                      <a:pPr marL="0" indent="0" algn="ctr">
                        <a:lnSpc>
                          <a:spcPct val="150000"/>
                        </a:lnSpc>
                        <a:buNone/>
                      </a:pPr>
                      <a:r>
                        <a:rPr lang="zh-CN" altLang="en-US" sz="1400" u="none">
                          <a:latin typeface="微软雅黑" panose="020B0503020204020204" charset="-122"/>
                          <a:ea typeface="微软雅黑" panose="020B0503020204020204" charset="-122"/>
                        </a:rPr>
                        <a:t>雨棚单机价</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3</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0</a:t>
                      </a:r>
                      <a:endParaRPr lang="en-US" altLang="zh-CN"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 </a:t>
                      </a:r>
                      <a:endParaRPr lang="en-US" altLang="zh-CN" sz="1400" u="none">
                        <a:latin typeface="微软雅黑" panose="020B0503020204020204" charset="-122"/>
                        <a:ea typeface="微软雅黑" panose="020B0503020204020204" charset="-122"/>
                      </a:endParaRPr>
                    </a:p>
                  </a:txBody>
                  <a:tcPr marL="0" marR="0" marT="0" marB="1" vert="horz" anchor="ctr"/>
                </a:tc>
              </a:tr>
              <a:tr h="351155">
                <a:tc>
                  <a:txBody>
                    <a:bodyPr/>
                    <a:p>
                      <a:pPr marL="0" indent="0" algn="ctr">
                        <a:lnSpc>
                          <a:spcPct val="150000"/>
                        </a:lnSpc>
                        <a:buNone/>
                      </a:pPr>
                      <a:r>
                        <a:rPr lang="zh-CN" altLang="en-US" sz="1400" u="none">
                          <a:latin typeface="微软雅黑" panose="020B0503020204020204" charset="-122"/>
                          <a:ea typeface="微软雅黑" panose="020B0503020204020204" charset="-122"/>
                        </a:rPr>
                        <a:t>安全台单机价</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0.15</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0</a:t>
                      </a:r>
                      <a:endParaRPr lang="en-US" altLang="zh-CN"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 </a:t>
                      </a:r>
                      <a:endParaRPr lang="en-US" altLang="zh-CN" sz="1400" u="none">
                        <a:latin typeface="微软雅黑" panose="020B0503020204020204" charset="-122"/>
                        <a:ea typeface="微软雅黑" panose="020B0503020204020204" charset="-122"/>
                      </a:endParaRPr>
                    </a:p>
                  </a:txBody>
                  <a:tcPr marL="0" marR="0" marT="0" marB="1" vert="horz" anchor="ctr"/>
                </a:tc>
              </a:tr>
              <a:tr h="351155">
                <a:tc>
                  <a:txBody>
                    <a:bodyPr/>
                    <a:p>
                      <a:pPr marL="0" indent="0" algn="ctr">
                        <a:lnSpc>
                          <a:spcPct val="150000"/>
                        </a:lnSpc>
                        <a:buNone/>
                      </a:pPr>
                      <a:r>
                        <a:rPr lang="zh-CN" altLang="en-US" sz="1400" u="none">
                          <a:latin typeface="微软雅黑" panose="020B0503020204020204" charset="-122"/>
                          <a:ea typeface="微软雅黑" panose="020B0503020204020204" charset="-122"/>
                        </a:rPr>
                        <a:t>人力资源单机价</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0.875</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0</a:t>
                      </a:r>
                      <a:endParaRPr lang="en-US" altLang="zh-CN"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 </a:t>
                      </a:r>
                      <a:endParaRPr lang="en-US" altLang="zh-CN" sz="1400" u="none">
                        <a:latin typeface="微软雅黑" panose="020B0503020204020204" charset="-122"/>
                        <a:ea typeface="微软雅黑" panose="020B0503020204020204" charset="-122"/>
                      </a:endParaRPr>
                    </a:p>
                  </a:txBody>
                  <a:tcPr marL="0" marR="0" marT="0" marB="1" vert="horz" anchor="ctr"/>
                </a:tc>
              </a:tr>
              <a:tr h="351790">
                <a:tc>
                  <a:txBody>
                    <a:bodyPr/>
                    <a:p>
                      <a:pPr marL="0" indent="0" algn="ctr">
                        <a:lnSpc>
                          <a:spcPct val="150000"/>
                        </a:lnSpc>
                        <a:buNone/>
                      </a:pPr>
                      <a:r>
                        <a:rPr lang="zh-CN" altLang="en-US" sz="1400" u="none">
                          <a:latin typeface="微软雅黑" panose="020B0503020204020204" charset="-122"/>
                          <a:ea typeface="微软雅黑" panose="020B0503020204020204" charset="-122"/>
                        </a:rPr>
                        <a:t>单台设备总投入</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13.52</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13</a:t>
                      </a:r>
                      <a:r>
                        <a:rPr lang="zh-CN" altLang="en-US" sz="1400" u="none">
                          <a:latin typeface="微软雅黑" panose="020B0503020204020204" charset="-122"/>
                          <a:ea typeface="微软雅黑" panose="020B0503020204020204" charset="-122"/>
                        </a:rPr>
                        <a:t>万元</a:t>
                      </a:r>
                      <a:endParaRPr lang="zh-CN" altLang="en-US" sz="14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400" u="none">
                          <a:latin typeface="微软雅黑" panose="020B0503020204020204" charset="-122"/>
                          <a:ea typeface="微软雅黑" panose="020B0503020204020204" charset="-122"/>
                        </a:rPr>
                        <a:t> </a:t>
                      </a:r>
                      <a:endParaRPr lang="en-US" altLang="zh-CN" sz="1400" u="none">
                        <a:latin typeface="微软雅黑" panose="020B0503020204020204" charset="-122"/>
                        <a:ea typeface="微软雅黑" panose="020B0503020204020204" charset="-122"/>
                      </a:endParaRPr>
                    </a:p>
                  </a:txBody>
                  <a:tcPr marL="0" marR="0" marT="0" marB="1" vert="horz" anchor="ctr"/>
                </a:tc>
              </a:tr>
              <a:tr h="411480">
                <a:tc>
                  <a:txBody>
                    <a:bodyPr/>
                    <a:p>
                      <a:pPr marL="0" indent="0" algn="ctr">
                        <a:lnSpc>
                          <a:spcPct val="150000"/>
                        </a:lnSpc>
                        <a:buNone/>
                      </a:pPr>
                      <a:r>
                        <a:rPr lang="en-US" altLang="zh-CN" sz="1600" u="none">
                          <a:latin typeface="微软雅黑" panose="020B0503020204020204" charset="-122"/>
                          <a:ea typeface="微软雅黑" panose="020B0503020204020204" charset="-122"/>
                        </a:rPr>
                        <a:t>4</a:t>
                      </a:r>
                      <a:r>
                        <a:rPr lang="zh-CN" altLang="en-US" sz="1600" u="none">
                          <a:latin typeface="微软雅黑" panose="020B0503020204020204" charset="-122"/>
                          <a:ea typeface="微软雅黑" panose="020B0503020204020204" charset="-122"/>
                        </a:rPr>
                        <a:t>台设备总价</a:t>
                      </a:r>
                      <a:endParaRPr lang="zh-CN" altLang="en-US" sz="16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600" u="none">
                          <a:latin typeface="微软雅黑" panose="020B0503020204020204" charset="-122"/>
                          <a:ea typeface="微软雅黑" panose="020B0503020204020204" charset="-122"/>
                        </a:rPr>
                        <a:t>54.08</a:t>
                      </a:r>
                      <a:r>
                        <a:rPr lang="zh-CN" altLang="en-US" sz="1600" u="none">
                          <a:latin typeface="微软雅黑" panose="020B0503020204020204" charset="-122"/>
                          <a:ea typeface="微软雅黑" panose="020B0503020204020204" charset="-122"/>
                        </a:rPr>
                        <a:t>万元</a:t>
                      </a:r>
                      <a:endParaRPr lang="zh-CN" altLang="en-US" sz="16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r>
                        <a:rPr lang="en-US" altLang="zh-CN" sz="1600" u="none">
                          <a:latin typeface="微软雅黑" panose="020B0503020204020204" charset="-122"/>
                          <a:ea typeface="微软雅黑" panose="020B0503020204020204" charset="-122"/>
                        </a:rPr>
                        <a:t>52.0</a:t>
                      </a:r>
                      <a:r>
                        <a:rPr lang="zh-CN" altLang="en-US" sz="1600" u="none">
                          <a:latin typeface="微软雅黑" panose="020B0503020204020204" charset="-122"/>
                          <a:ea typeface="微软雅黑" panose="020B0503020204020204" charset="-122"/>
                        </a:rPr>
                        <a:t>万元</a:t>
                      </a:r>
                      <a:endParaRPr lang="zh-CN" altLang="en-US" sz="1600" u="none">
                        <a:latin typeface="微软雅黑" panose="020B0503020204020204" charset="-122"/>
                        <a:ea typeface="微软雅黑" panose="020B0503020204020204" charset="-122"/>
                      </a:endParaRPr>
                    </a:p>
                  </a:txBody>
                  <a:tcPr marL="0" marR="0" marT="0" marB="1" vert="horz" anchor="ctr"/>
                </a:tc>
                <a:tc>
                  <a:txBody>
                    <a:bodyPr/>
                    <a:p>
                      <a:pPr marL="0" indent="0" algn="ctr">
                        <a:lnSpc>
                          <a:spcPct val="150000"/>
                        </a:lnSpc>
                        <a:buNone/>
                      </a:pPr>
                      <a:endParaRPr lang="zh-CN" altLang="en-US" sz="1800" u="none">
                        <a:latin typeface="微软雅黑" panose="020B0503020204020204" charset="-122"/>
                        <a:ea typeface="微软雅黑" panose="020B0503020204020204" charset="-122"/>
                      </a:endParaRPr>
                    </a:p>
                  </a:txBody>
                  <a:tcPr marL="0" marR="0" marT="0" marB="1" vert="horz" anchor="ct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内容占位符 2"/>
          <p:cNvSpPr>
            <a:spLocks noGrp="1"/>
          </p:cNvSpPr>
          <p:nvPr>
            <p:ph idx="1"/>
          </p:nvPr>
        </p:nvSpPr>
        <p:spPr>
          <a:xfrm>
            <a:off x="467995" y="2122805"/>
            <a:ext cx="8229600" cy="4525963"/>
          </a:xfrm>
        </p:spPr>
        <p:txBody>
          <a:bodyPr/>
          <a:p>
            <a:pPr indent="457200" fontAlgn="auto">
              <a:lnSpc>
                <a:spcPct val="150000"/>
              </a:lnSpc>
            </a:pPr>
            <a:r>
              <a:rPr lang="zh-CN" altLang="en-US" sz="1800">
                <a:solidFill>
                  <a:srgbClr val="1B2F47"/>
                </a:solidFill>
                <a:latin typeface="微软雅黑" panose="020B0503020204020204" charset="-122"/>
                <a:ea typeface="微软雅黑" panose="020B0503020204020204" charset="-122"/>
                <a:sym typeface="+mn-ea"/>
              </a:rPr>
              <a:t>从系统的观念来分析，配置4台站台过渡平台，选择液压式站台过渡平台，总投入会减少约2.1万元人民币，且设备整体性好，工作安全可靠。而选择机械式，尽管设备首次采购价格低于液压式，但后期的设备改造费和人力投入费较高，而且机械式的使用效果较差，安全可靠性也较差、设备的整体性被破坏，厂房外观易受损害。</a:t>
            </a:r>
            <a:endParaRPr lang="zh-CN" altLang="en-US" sz="18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800">
                <a:solidFill>
                  <a:srgbClr val="1B2F47"/>
                </a:solidFill>
                <a:latin typeface="微软雅黑" panose="020B0503020204020204" charset="-122"/>
                <a:ea typeface="微软雅黑" panose="020B0503020204020204" charset="-122"/>
                <a:sym typeface="+mn-ea"/>
              </a:rPr>
              <a:t>如果把使用情况、厂房环境、安全条件、设备功能和设备价格综合起来考虑，把站台过渡平台看成从货源到零部件仓库这个系统中的环节来考虑，选择液压式平台才是合理的。</a:t>
            </a:r>
            <a:endParaRPr lang="zh-CN" altLang="en-US" sz="18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800">
                <a:solidFill>
                  <a:srgbClr val="FF0000"/>
                </a:solidFill>
                <a:latin typeface="微软雅黑" panose="020B0503020204020204" charset="-122"/>
                <a:ea typeface="微软雅黑" panose="020B0503020204020204" charset="-122"/>
                <a:sym typeface="+mn-ea"/>
              </a:rPr>
              <a:t>问题思考：</a:t>
            </a:r>
            <a:r>
              <a:rPr lang="zh-CN" altLang="en-US" sz="1800">
                <a:solidFill>
                  <a:srgbClr val="FF0000"/>
                </a:solidFill>
                <a:latin typeface="微软雅黑" panose="020B0503020204020204" charset="-122"/>
                <a:ea typeface="微软雅黑" panose="020B0503020204020204" charset="-122"/>
                <a:sym typeface="+mn-ea"/>
              </a:rPr>
              <a:t>站台过渡平台选择的实例反映了系统的哪些特征？</a:t>
            </a:r>
            <a:endParaRPr lang="zh-CN" altLang="en-US" sz="1800">
              <a:solidFill>
                <a:srgbClr val="FF0000"/>
              </a:solidFill>
              <a:latin typeface="微软雅黑" panose="020B0503020204020204" charset="-122"/>
              <a:ea typeface="微软雅黑" panose="020B0503020204020204" charset="-122"/>
            </a:endParaRPr>
          </a:p>
          <a:p>
            <a:endParaRPr lang="zh-CN" altLang="en-US" sz="1800">
              <a:solidFill>
                <a:srgbClr val="FF0000"/>
              </a:solidFill>
              <a:latin typeface="微软雅黑" panose="020B0503020204020204" charset="-122"/>
              <a:ea typeface="微软雅黑" panose="020B0503020204020204" charset="-122"/>
            </a:endParaRPr>
          </a:p>
        </p:txBody>
      </p:sp>
      <p:grpSp>
        <p:nvGrpSpPr>
          <p:cNvPr id="38" name="组合 37"/>
          <p:cNvGrpSpPr/>
          <p:nvPr/>
        </p:nvGrpSpPr>
        <p:grpSpPr>
          <a:xfrm>
            <a:off x="135890" y="305435"/>
            <a:ext cx="1942465" cy="1634715"/>
            <a:chOff x="476" y="1756"/>
            <a:chExt cx="8612" cy="9016"/>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nvGrpSpPr>
            <p:cNvPr id="4" name="组合 3"/>
            <p:cNvGrpSpPr/>
            <p:nvPr/>
          </p:nvGrpSpPr>
          <p:grpSpPr>
            <a:xfrm>
              <a:off x="476" y="1756"/>
              <a:ext cx="8612" cy="9016"/>
              <a:chOff x="476" y="1756"/>
              <a:chExt cx="8612" cy="9016"/>
            </a:xfrm>
          </p:grpSpPr>
          <p:grpSp>
            <p:nvGrpSpPr>
              <p:cNvPr id="5" name="组合 4"/>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9" name="文本框 8"/>
              <p:cNvSpPr txBox="1"/>
              <p:nvPr/>
            </p:nvSpPr>
            <p:spPr>
              <a:xfrm>
                <a:off x="4335" y="4022"/>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3558"/>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52976" y="1106488"/>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grpSp>
        <p:nvGrpSpPr>
          <p:cNvPr id="9" name="组合 8"/>
          <p:cNvGrpSpPr/>
          <p:nvPr/>
        </p:nvGrpSpPr>
        <p:grpSpPr>
          <a:xfrm>
            <a:off x="739775" y="831850"/>
            <a:ext cx="7619365" cy="3003506"/>
            <a:chOff x="1775" y="1636"/>
            <a:chExt cx="15910" cy="6791"/>
          </a:xfrm>
        </p:grpSpPr>
        <p:grpSp>
          <p:nvGrpSpPr>
            <p:cNvPr id="49154" name="组合 4"/>
            <p:cNvGrpSpPr/>
            <p:nvPr/>
          </p:nvGrpSpPr>
          <p:grpSpPr bwMode="auto">
            <a:xfrm rot="0">
              <a:off x="1775" y="2804"/>
              <a:ext cx="15910" cy="5623"/>
              <a:chOff x="2197" y="3629"/>
              <a:chExt cx="14807" cy="5231"/>
            </a:xfrm>
          </p:grpSpPr>
          <p:grpSp>
            <p:nvGrpSpPr>
              <p:cNvPr id="49155" name="组合 11"/>
              <p:cNvGrpSpPr/>
              <p:nvPr/>
            </p:nvGrpSpPr>
            <p:grpSpPr bwMode="auto">
              <a:xfrm>
                <a:off x="3363" y="3983"/>
                <a:ext cx="1225" cy="1847"/>
                <a:chOff x="1317422" y="2109408"/>
                <a:chExt cx="935672" cy="1412716"/>
              </a:xfrm>
            </p:grpSpPr>
            <p:sp>
              <p:nvSpPr>
                <p:cNvPr id="12" name="任意多边形 4"/>
                <p:cNvSpPr/>
                <p:nvPr/>
              </p:nvSpPr>
              <p:spPr>
                <a:xfrm>
                  <a:off x="1317422" y="2108641"/>
                  <a:ext cx="935672" cy="1412763"/>
                </a:xfrm>
                <a:custGeom>
                  <a:avLst/>
                  <a:gdLst>
                    <a:gd name="connsiteX0" fmla="*/ 467836 w 935672"/>
                    <a:gd name="connsiteY0" fmla="*/ 0 h 1412716"/>
                    <a:gd name="connsiteX1" fmla="*/ 935672 w 935672"/>
                    <a:gd name="connsiteY1" fmla="*/ 467836 h 1412716"/>
                    <a:gd name="connsiteX2" fmla="*/ 898907 w 935672"/>
                    <a:gd name="connsiteY2" fmla="*/ 649939 h 1412716"/>
                    <a:gd name="connsiteX3" fmla="*/ 871085 w 935672"/>
                    <a:gd name="connsiteY3" fmla="*/ 701198 h 1412716"/>
                    <a:gd name="connsiteX4" fmla="*/ 872385 w 935672"/>
                    <a:gd name="connsiteY4" fmla="*/ 701198 h 1412716"/>
                    <a:gd name="connsiteX5" fmla="*/ 467837 w 935672"/>
                    <a:gd name="connsiteY5" fmla="*/ 1412716 h 1412716"/>
                    <a:gd name="connsiteX6" fmla="*/ 63290 w 935672"/>
                    <a:gd name="connsiteY6" fmla="*/ 701198 h 1412716"/>
                    <a:gd name="connsiteX7" fmla="*/ 64587 w 935672"/>
                    <a:gd name="connsiteY7" fmla="*/ 701198 h 1412716"/>
                    <a:gd name="connsiteX8" fmla="*/ 36765 w 935672"/>
                    <a:gd name="connsiteY8" fmla="*/ 649939 h 1412716"/>
                    <a:gd name="connsiteX9" fmla="*/ 0 w 935672"/>
                    <a:gd name="connsiteY9" fmla="*/ 467836 h 1412716"/>
                    <a:gd name="connsiteX10" fmla="*/ 467836 w 935672"/>
                    <a:gd name="connsiteY10" fmla="*/ 0 h 141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5672" h="1412716">
                      <a:moveTo>
                        <a:pt x="467836" y="0"/>
                      </a:moveTo>
                      <a:cubicBezTo>
                        <a:pt x="726215" y="0"/>
                        <a:pt x="935672" y="209457"/>
                        <a:pt x="935672" y="467836"/>
                      </a:cubicBezTo>
                      <a:cubicBezTo>
                        <a:pt x="935672" y="532431"/>
                        <a:pt x="922581" y="593968"/>
                        <a:pt x="898907" y="649939"/>
                      </a:cubicBezTo>
                      <a:lnTo>
                        <a:pt x="871085" y="701198"/>
                      </a:lnTo>
                      <a:lnTo>
                        <a:pt x="872385" y="701198"/>
                      </a:lnTo>
                      <a:lnTo>
                        <a:pt x="467837" y="1412716"/>
                      </a:lnTo>
                      <a:lnTo>
                        <a:pt x="63290" y="701198"/>
                      </a:lnTo>
                      <a:lnTo>
                        <a:pt x="64587" y="701198"/>
                      </a:lnTo>
                      <a:lnTo>
                        <a:pt x="36765" y="649939"/>
                      </a:lnTo>
                      <a:cubicBezTo>
                        <a:pt x="13091" y="593968"/>
                        <a:pt x="0" y="532431"/>
                        <a:pt x="0" y="467836"/>
                      </a:cubicBezTo>
                      <a:cubicBezTo>
                        <a:pt x="0" y="209457"/>
                        <a:pt x="209457" y="0"/>
                        <a:pt x="467836" y="0"/>
                      </a:cubicBezTo>
                      <a:close/>
                    </a:path>
                  </a:pathLst>
                </a:custGeom>
                <a:solidFill>
                  <a:schemeClr val="accent1"/>
                </a:solidFill>
              </p:spPr>
              <p:txBody>
                <a:bodyPr lIns="51435" tIns="25717" rIns="51435" bIns="25717" anchor="ctr"/>
                <a:p>
                  <a:pPr algn="ctr" fontAlgn="auto">
                    <a:lnSpc>
                      <a:spcPct val="130000"/>
                    </a:lnSpc>
                    <a:spcBef>
                      <a:spcPts val="0"/>
                    </a:spcBef>
                    <a:spcAft>
                      <a:spcPts val="0"/>
                    </a:spcAft>
                    <a:defRPr/>
                  </a:pPr>
                  <a:endParaRPr lang="zh-CN" altLang="en-US" sz="100" kern="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4" name="椭圆 13"/>
                <p:cNvSpPr/>
                <p:nvPr/>
              </p:nvSpPr>
              <p:spPr>
                <a:xfrm>
                  <a:off x="1489280" y="2278784"/>
                  <a:ext cx="591956" cy="594547"/>
                </a:xfrm>
                <a:prstGeom prst="ellipse">
                  <a:avLst/>
                </a:prstGeom>
                <a:solidFill>
                  <a:srgbClr val="FFFFFF"/>
                </a:solidFill>
              </p:spPr>
              <p:txBody>
                <a:bodyPr lIns="0" tIns="0" rIns="0" bIns="0" anchor="ctr">
                  <a:normAutofit/>
                </a:bodyPr>
                <a:p>
                  <a:pPr algn="ctr" fontAlgn="auto">
                    <a:spcBef>
                      <a:spcPts val="0"/>
                    </a:spcBef>
                    <a:spcAft>
                      <a:spcPts val="0"/>
                    </a:spcAft>
                    <a:defRPr/>
                  </a:pPr>
                  <a:r>
                    <a:rPr lang="en-US" altLang="zh-CN" sz="1500" b="1" kern="0" dirty="0">
                      <a:solidFill>
                        <a:schemeClr val="accent1">
                          <a:lumMod val="75000"/>
                        </a:schemeClr>
                      </a:solidFill>
                      <a:latin typeface="微软雅黑" panose="020B0503020204020204" charset="-122"/>
                      <a:ea typeface="微软雅黑" panose="020B0503020204020204" charset="-122"/>
                      <a:cs typeface="微软雅黑" panose="020B0503020204020204" charset="-122"/>
                    </a:rPr>
                    <a:t>01</a:t>
                  </a:r>
                  <a:endParaRPr lang="zh-CN" altLang="en-US" sz="1500" b="1" kern="0" dirty="0">
                    <a:solidFill>
                      <a:schemeClr val="accent1">
                        <a:lumMod val="75000"/>
                      </a:schemeClr>
                    </a:solidFill>
                    <a:latin typeface="微软雅黑" panose="020B0503020204020204" charset="-122"/>
                    <a:ea typeface="微软雅黑" panose="020B0503020204020204" charset="-122"/>
                    <a:cs typeface="微软雅黑" panose="020B0503020204020204" charset="-122"/>
                  </a:endParaRPr>
                </a:p>
              </p:txBody>
            </p:sp>
          </p:grpSp>
          <p:sp>
            <p:nvSpPr>
              <p:cNvPr id="49158" name="矩形 15"/>
              <p:cNvSpPr>
                <a:spLocks noChangeArrowheads="1"/>
              </p:cNvSpPr>
              <p:nvPr/>
            </p:nvSpPr>
            <p:spPr bwMode="auto">
              <a:xfrm>
                <a:off x="2197" y="6484"/>
                <a:ext cx="3308" cy="2376"/>
              </a:xfrm>
              <a:prstGeom prst="rect">
                <a:avLst/>
              </a:prstGeom>
              <a:noFill/>
              <a:ln w="9525">
                <a:noFill/>
                <a:miter lim="800000"/>
              </a:ln>
            </p:spPr>
            <p:txBody>
              <a:bodyPr wrap="square">
                <a:spAutoFit/>
              </a:bodyPr>
              <a:p>
                <a:pPr algn="l" fontAlgn="auto">
                  <a:lnSpc>
                    <a:spcPct val="150000"/>
                  </a:lnSpc>
                </a:pPr>
                <a:r>
                  <a:rPr lang="en-US" altLang="zh-CN" sz="1500" b="1">
                    <a:solidFill>
                      <a:srgbClr val="173C5D"/>
                    </a:solidFill>
                    <a:latin typeface="微软雅黑" panose="020B0503020204020204" charset="-122"/>
                    <a:ea typeface="微软雅黑" panose="020B0503020204020204" charset="-122"/>
                  </a:rPr>
                  <a:t>  </a:t>
                </a:r>
                <a:r>
                  <a:rPr lang="zh-CN" altLang="en-US" sz="1500" b="1">
                    <a:solidFill>
                      <a:srgbClr val="173C5D"/>
                    </a:solidFill>
                    <a:latin typeface="微软雅黑" panose="020B0503020204020204" charset="-122"/>
                    <a:ea typeface="微软雅黑" panose="020B0503020204020204" charset="-122"/>
                  </a:rPr>
                  <a:t>物流系统是一个“人机复合”系统</a:t>
                </a:r>
                <a:endParaRPr lang="zh-CN" altLang="en-US" sz="1500" b="1">
                  <a:solidFill>
                    <a:srgbClr val="173C5D"/>
                  </a:solidFill>
                  <a:latin typeface="微软雅黑" panose="020B0503020204020204" charset="-122"/>
                  <a:ea typeface="微软雅黑" panose="020B0503020204020204" charset="-122"/>
                </a:endParaRPr>
              </a:p>
            </p:txBody>
          </p:sp>
          <p:grpSp>
            <p:nvGrpSpPr>
              <p:cNvPr id="49159" name="组合 16"/>
              <p:cNvGrpSpPr/>
              <p:nvPr/>
            </p:nvGrpSpPr>
            <p:grpSpPr bwMode="auto">
              <a:xfrm>
                <a:off x="9008" y="3983"/>
                <a:ext cx="1225" cy="1847"/>
                <a:chOff x="5632053" y="2109408"/>
                <a:chExt cx="935672" cy="1412716"/>
              </a:xfrm>
            </p:grpSpPr>
            <p:sp>
              <p:nvSpPr>
                <p:cNvPr id="18" name="任意多边形 9"/>
                <p:cNvSpPr/>
                <p:nvPr/>
              </p:nvSpPr>
              <p:spPr>
                <a:xfrm>
                  <a:off x="5632053" y="2108641"/>
                  <a:ext cx="935672" cy="1412763"/>
                </a:xfrm>
                <a:custGeom>
                  <a:avLst/>
                  <a:gdLst>
                    <a:gd name="connsiteX0" fmla="*/ 467836 w 935672"/>
                    <a:gd name="connsiteY0" fmla="*/ 0 h 1412716"/>
                    <a:gd name="connsiteX1" fmla="*/ 935672 w 935672"/>
                    <a:gd name="connsiteY1" fmla="*/ 467836 h 1412716"/>
                    <a:gd name="connsiteX2" fmla="*/ 898907 w 935672"/>
                    <a:gd name="connsiteY2" fmla="*/ 649939 h 1412716"/>
                    <a:gd name="connsiteX3" fmla="*/ 871085 w 935672"/>
                    <a:gd name="connsiteY3" fmla="*/ 701198 h 1412716"/>
                    <a:gd name="connsiteX4" fmla="*/ 872385 w 935672"/>
                    <a:gd name="connsiteY4" fmla="*/ 701198 h 1412716"/>
                    <a:gd name="connsiteX5" fmla="*/ 467837 w 935672"/>
                    <a:gd name="connsiteY5" fmla="*/ 1412716 h 1412716"/>
                    <a:gd name="connsiteX6" fmla="*/ 63290 w 935672"/>
                    <a:gd name="connsiteY6" fmla="*/ 701198 h 1412716"/>
                    <a:gd name="connsiteX7" fmla="*/ 64587 w 935672"/>
                    <a:gd name="connsiteY7" fmla="*/ 701198 h 1412716"/>
                    <a:gd name="connsiteX8" fmla="*/ 36765 w 935672"/>
                    <a:gd name="connsiteY8" fmla="*/ 649939 h 1412716"/>
                    <a:gd name="connsiteX9" fmla="*/ 0 w 935672"/>
                    <a:gd name="connsiteY9" fmla="*/ 467836 h 1412716"/>
                    <a:gd name="connsiteX10" fmla="*/ 467836 w 935672"/>
                    <a:gd name="connsiteY10" fmla="*/ 0 h 141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5672" h="1412716">
                      <a:moveTo>
                        <a:pt x="467836" y="0"/>
                      </a:moveTo>
                      <a:cubicBezTo>
                        <a:pt x="726215" y="0"/>
                        <a:pt x="935672" y="209457"/>
                        <a:pt x="935672" y="467836"/>
                      </a:cubicBezTo>
                      <a:cubicBezTo>
                        <a:pt x="935672" y="532431"/>
                        <a:pt x="922581" y="593968"/>
                        <a:pt x="898907" y="649939"/>
                      </a:cubicBezTo>
                      <a:lnTo>
                        <a:pt x="871085" y="701198"/>
                      </a:lnTo>
                      <a:lnTo>
                        <a:pt x="872385" y="701198"/>
                      </a:lnTo>
                      <a:lnTo>
                        <a:pt x="467837" y="1412716"/>
                      </a:lnTo>
                      <a:lnTo>
                        <a:pt x="63290" y="701198"/>
                      </a:lnTo>
                      <a:lnTo>
                        <a:pt x="64587" y="701198"/>
                      </a:lnTo>
                      <a:lnTo>
                        <a:pt x="36765" y="649939"/>
                      </a:lnTo>
                      <a:cubicBezTo>
                        <a:pt x="13091" y="593968"/>
                        <a:pt x="0" y="532431"/>
                        <a:pt x="0" y="467836"/>
                      </a:cubicBezTo>
                      <a:cubicBezTo>
                        <a:pt x="0" y="209457"/>
                        <a:pt x="209457" y="0"/>
                        <a:pt x="467836" y="0"/>
                      </a:cubicBezTo>
                      <a:close/>
                    </a:path>
                  </a:pathLst>
                </a:custGeom>
                <a:solidFill>
                  <a:srgbClr val="26BB91"/>
                </a:solidFill>
              </p:spPr>
              <p:txBody>
                <a:bodyPr lIns="51435" tIns="25717" rIns="51435" bIns="25717" anchor="ctr"/>
                <a:p>
                  <a:pPr algn="ctr" fontAlgn="auto">
                    <a:lnSpc>
                      <a:spcPct val="130000"/>
                    </a:lnSpc>
                    <a:spcBef>
                      <a:spcPts val="0"/>
                    </a:spcBef>
                    <a:spcAft>
                      <a:spcPts val="0"/>
                    </a:spcAft>
                    <a:defRPr/>
                  </a:pPr>
                  <a:endParaRPr lang="zh-CN" altLang="en-US" sz="100" kern="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9" name="椭圆 18"/>
                <p:cNvSpPr/>
                <p:nvPr/>
              </p:nvSpPr>
              <p:spPr>
                <a:xfrm>
                  <a:off x="5803911" y="2278784"/>
                  <a:ext cx="591956" cy="594547"/>
                </a:xfrm>
                <a:prstGeom prst="ellipse">
                  <a:avLst/>
                </a:prstGeom>
                <a:solidFill>
                  <a:srgbClr val="FFFFFF"/>
                </a:solidFill>
              </p:spPr>
              <p:txBody>
                <a:bodyPr lIns="0" tIns="0" rIns="0" bIns="0" anchor="ctr">
                  <a:normAutofit/>
                </a:bodyPr>
                <a:p>
                  <a:pPr algn="ctr" fontAlgn="auto">
                    <a:spcBef>
                      <a:spcPts val="0"/>
                    </a:spcBef>
                    <a:spcAft>
                      <a:spcPts val="0"/>
                    </a:spcAft>
                    <a:defRPr/>
                  </a:pPr>
                  <a:r>
                    <a:rPr lang="en-US" altLang="zh-CN" sz="1500" b="1" kern="0" dirty="0">
                      <a:solidFill>
                        <a:srgbClr val="26BB91"/>
                      </a:solidFill>
                      <a:latin typeface="微软雅黑" panose="020B0503020204020204" charset="-122"/>
                      <a:ea typeface="微软雅黑" panose="020B0503020204020204" charset="-122"/>
                      <a:cs typeface="微软雅黑" panose="020B0503020204020204" charset="-122"/>
                    </a:rPr>
                    <a:t>03</a:t>
                  </a:r>
                  <a:endParaRPr lang="en-US" altLang="zh-CN" sz="1500" b="1" kern="0" dirty="0">
                    <a:solidFill>
                      <a:srgbClr val="26BB91"/>
                    </a:solidFill>
                    <a:latin typeface="微软雅黑" panose="020B0503020204020204" charset="-122"/>
                    <a:ea typeface="微软雅黑" panose="020B0503020204020204" charset="-122"/>
                    <a:cs typeface="微软雅黑" panose="020B0503020204020204" charset="-122"/>
                  </a:endParaRPr>
                </a:p>
              </p:txBody>
            </p:sp>
          </p:grpSp>
          <p:sp>
            <p:nvSpPr>
              <p:cNvPr id="49162" name="矩形 20"/>
              <p:cNvSpPr>
                <a:spLocks noChangeArrowheads="1"/>
              </p:cNvSpPr>
              <p:nvPr/>
            </p:nvSpPr>
            <p:spPr bwMode="auto">
              <a:xfrm>
                <a:off x="8230" y="6528"/>
                <a:ext cx="2769" cy="1455"/>
              </a:xfrm>
              <a:prstGeom prst="rect">
                <a:avLst/>
              </a:prstGeom>
              <a:noFill/>
              <a:ln w="9525">
                <a:noFill/>
                <a:miter lim="800000"/>
              </a:ln>
            </p:spPr>
            <p:txBody>
              <a:bodyPr wrap="square">
                <a:spAutoFit/>
              </a:bodyPr>
              <a:p>
                <a:pPr algn="l">
                  <a:lnSpc>
                    <a:spcPct val="130000"/>
                  </a:lnSpc>
                </a:pPr>
                <a:r>
                  <a:rPr lang="zh-CN" altLang="en-US" sz="1500" b="1">
                    <a:solidFill>
                      <a:srgbClr val="173C5D"/>
                    </a:solidFill>
                    <a:latin typeface="微软雅黑" panose="020B0503020204020204" charset="-122"/>
                    <a:ea typeface="微软雅黑" panose="020B0503020204020204" charset="-122"/>
                    <a:sym typeface="Arial" panose="020B0604020202020204" pitchFamily="34" charset="0"/>
                  </a:rPr>
                  <a:t>物流系统是一个大跨度系统</a:t>
                </a:r>
                <a:endParaRPr lang="zh-CN" altLang="en-US" sz="1500" b="1">
                  <a:solidFill>
                    <a:srgbClr val="173C5D"/>
                  </a:solidFill>
                  <a:latin typeface="微软雅黑" panose="020B0503020204020204" charset="-122"/>
                  <a:ea typeface="微软雅黑" panose="020B0503020204020204" charset="-122"/>
                  <a:sym typeface="Arial" panose="020B0604020202020204" pitchFamily="34" charset="0"/>
                </a:endParaRPr>
              </a:p>
            </p:txBody>
          </p:sp>
          <p:grpSp>
            <p:nvGrpSpPr>
              <p:cNvPr id="55306" name="组合 21"/>
              <p:cNvGrpSpPr/>
              <p:nvPr/>
            </p:nvGrpSpPr>
            <p:grpSpPr bwMode="auto">
              <a:xfrm>
                <a:off x="14640" y="3983"/>
                <a:ext cx="1225" cy="1847"/>
                <a:chOff x="9937818" y="2109408"/>
                <a:chExt cx="935672" cy="1412716"/>
              </a:xfrm>
              <a:solidFill>
                <a:srgbClr val="EB5056"/>
              </a:solidFill>
            </p:grpSpPr>
            <p:sp>
              <p:nvSpPr>
                <p:cNvPr id="23" name="任意多边形 14"/>
                <p:cNvSpPr/>
                <p:nvPr/>
              </p:nvSpPr>
              <p:spPr>
                <a:xfrm>
                  <a:off x="9937818" y="2109408"/>
                  <a:ext cx="935672" cy="1412716"/>
                </a:xfrm>
                <a:custGeom>
                  <a:avLst/>
                  <a:gdLst>
                    <a:gd name="connsiteX0" fmla="*/ 467836 w 935672"/>
                    <a:gd name="connsiteY0" fmla="*/ 0 h 1412716"/>
                    <a:gd name="connsiteX1" fmla="*/ 935672 w 935672"/>
                    <a:gd name="connsiteY1" fmla="*/ 467836 h 1412716"/>
                    <a:gd name="connsiteX2" fmla="*/ 898907 w 935672"/>
                    <a:gd name="connsiteY2" fmla="*/ 649939 h 1412716"/>
                    <a:gd name="connsiteX3" fmla="*/ 871085 w 935672"/>
                    <a:gd name="connsiteY3" fmla="*/ 701198 h 1412716"/>
                    <a:gd name="connsiteX4" fmla="*/ 872385 w 935672"/>
                    <a:gd name="connsiteY4" fmla="*/ 701198 h 1412716"/>
                    <a:gd name="connsiteX5" fmla="*/ 467837 w 935672"/>
                    <a:gd name="connsiteY5" fmla="*/ 1412716 h 1412716"/>
                    <a:gd name="connsiteX6" fmla="*/ 63290 w 935672"/>
                    <a:gd name="connsiteY6" fmla="*/ 701198 h 1412716"/>
                    <a:gd name="connsiteX7" fmla="*/ 64587 w 935672"/>
                    <a:gd name="connsiteY7" fmla="*/ 701198 h 1412716"/>
                    <a:gd name="connsiteX8" fmla="*/ 36765 w 935672"/>
                    <a:gd name="connsiteY8" fmla="*/ 649939 h 1412716"/>
                    <a:gd name="connsiteX9" fmla="*/ 0 w 935672"/>
                    <a:gd name="connsiteY9" fmla="*/ 467836 h 1412716"/>
                    <a:gd name="connsiteX10" fmla="*/ 467836 w 935672"/>
                    <a:gd name="connsiteY10" fmla="*/ 0 h 141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5672" h="1412716">
                      <a:moveTo>
                        <a:pt x="467836" y="0"/>
                      </a:moveTo>
                      <a:cubicBezTo>
                        <a:pt x="726215" y="0"/>
                        <a:pt x="935672" y="209457"/>
                        <a:pt x="935672" y="467836"/>
                      </a:cubicBezTo>
                      <a:cubicBezTo>
                        <a:pt x="935672" y="532431"/>
                        <a:pt x="922581" y="593968"/>
                        <a:pt x="898907" y="649939"/>
                      </a:cubicBezTo>
                      <a:lnTo>
                        <a:pt x="871085" y="701198"/>
                      </a:lnTo>
                      <a:lnTo>
                        <a:pt x="872385" y="701198"/>
                      </a:lnTo>
                      <a:lnTo>
                        <a:pt x="467837" y="1412716"/>
                      </a:lnTo>
                      <a:lnTo>
                        <a:pt x="63290" y="701198"/>
                      </a:lnTo>
                      <a:lnTo>
                        <a:pt x="64587" y="701198"/>
                      </a:lnTo>
                      <a:lnTo>
                        <a:pt x="36765" y="649939"/>
                      </a:lnTo>
                      <a:cubicBezTo>
                        <a:pt x="13091" y="593968"/>
                        <a:pt x="0" y="532431"/>
                        <a:pt x="0" y="467836"/>
                      </a:cubicBezTo>
                      <a:cubicBezTo>
                        <a:pt x="0" y="209457"/>
                        <a:pt x="209457" y="0"/>
                        <a:pt x="467836" y="0"/>
                      </a:cubicBezTo>
                      <a:close/>
                    </a:path>
                  </a:pathLst>
                </a:custGeom>
                <a:grpFill/>
              </p:spPr>
              <p:txBody>
                <a:bodyPr lIns="51435" tIns="25717" rIns="51435" bIns="25717" anchor="ctr"/>
                <a:p>
                  <a:pPr algn="ctr" fontAlgn="auto">
                    <a:lnSpc>
                      <a:spcPct val="130000"/>
                    </a:lnSpc>
                    <a:spcBef>
                      <a:spcPts val="0"/>
                    </a:spcBef>
                    <a:spcAft>
                      <a:spcPts val="0"/>
                    </a:spcAft>
                    <a:defRPr/>
                  </a:pPr>
                  <a:endParaRPr lang="zh-CN" altLang="en-US" sz="100" kern="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13" name="椭圆 12"/>
                <p:cNvSpPr/>
                <p:nvPr/>
              </p:nvSpPr>
              <p:spPr>
                <a:xfrm>
                  <a:off x="10109676" y="2279545"/>
                  <a:ext cx="591956" cy="594527"/>
                </a:xfrm>
                <a:prstGeom prst="ellipse">
                  <a:avLst/>
                </a:prstGeom>
                <a:solidFill>
                  <a:schemeClr val="bg1"/>
                </a:solidFill>
              </p:spPr>
              <p:txBody>
                <a:bodyPr lIns="0" tIns="0" rIns="0" bIns="0" anchor="ctr">
                  <a:normAutofit/>
                </a:bodyPr>
                <a:p>
                  <a:pPr algn="ctr" fontAlgn="auto">
                    <a:spcBef>
                      <a:spcPts val="0"/>
                    </a:spcBef>
                    <a:spcAft>
                      <a:spcPts val="0"/>
                    </a:spcAft>
                    <a:defRPr/>
                  </a:pPr>
                  <a:r>
                    <a:rPr lang="en-US" altLang="zh-CN" sz="1500" b="1" kern="0" dirty="0">
                      <a:solidFill>
                        <a:srgbClr val="EB5056"/>
                      </a:solidFill>
                      <a:latin typeface="微软雅黑" panose="020B0503020204020204" charset="-122"/>
                      <a:ea typeface="微软雅黑" panose="020B0503020204020204" charset="-122"/>
                      <a:cs typeface="微软雅黑" panose="020B0503020204020204" charset="-122"/>
                    </a:rPr>
                    <a:t>05</a:t>
                  </a:r>
                  <a:endParaRPr lang="en-US" altLang="zh-CN" sz="1500" b="1" kern="0" dirty="0">
                    <a:solidFill>
                      <a:srgbClr val="EB5056"/>
                    </a:solidFill>
                    <a:latin typeface="微软雅黑" panose="020B0503020204020204" charset="-122"/>
                    <a:ea typeface="微软雅黑" panose="020B0503020204020204" charset="-122"/>
                    <a:cs typeface="微软雅黑" panose="020B0503020204020204" charset="-122"/>
                  </a:endParaRPr>
                </a:p>
              </p:txBody>
            </p:sp>
          </p:grpSp>
          <p:sp>
            <p:nvSpPr>
              <p:cNvPr id="49164" name="矩形 25"/>
              <p:cNvSpPr>
                <a:spLocks noChangeArrowheads="1"/>
              </p:cNvSpPr>
              <p:nvPr/>
            </p:nvSpPr>
            <p:spPr bwMode="auto">
              <a:xfrm>
                <a:off x="14064" y="6528"/>
                <a:ext cx="2940" cy="2085"/>
              </a:xfrm>
              <a:prstGeom prst="rect">
                <a:avLst/>
              </a:prstGeom>
              <a:noFill/>
              <a:ln w="9525">
                <a:noFill/>
                <a:miter lim="800000"/>
              </a:ln>
            </p:spPr>
            <p:txBody>
              <a:bodyPr wrap="square">
                <a:spAutoFit/>
              </a:bodyPr>
              <a:p>
                <a:pPr algn="l">
                  <a:lnSpc>
                    <a:spcPct val="130000"/>
                  </a:lnSpc>
                </a:pPr>
                <a:r>
                  <a:rPr lang="zh-CN" altLang="en-US" sz="1500" b="1">
                    <a:solidFill>
                      <a:srgbClr val="173C5D"/>
                    </a:solidFill>
                    <a:latin typeface="微软雅黑" panose="020B0503020204020204" charset="-122"/>
                    <a:ea typeface="微软雅黑" panose="020B0503020204020204" charset="-122"/>
                    <a:sym typeface="Arial" panose="020B0604020202020204" pitchFamily="34" charset="0"/>
                  </a:rPr>
                  <a:t>物流系统是一个多目标函数系统</a:t>
                </a:r>
                <a:endParaRPr lang="zh-CN" altLang="en-US" sz="1500" b="1">
                  <a:solidFill>
                    <a:srgbClr val="173C5D"/>
                  </a:solidFill>
                  <a:latin typeface="微软雅黑" panose="020B0503020204020204" charset="-122"/>
                  <a:ea typeface="微软雅黑" panose="020B0503020204020204" charset="-122"/>
                  <a:sym typeface="Arial" panose="020B0604020202020204" pitchFamily="34" charset="0"/>
                </a:endParaRPr>
              </a:p>
            </p:txBody>
          </p:sp>
          <p:grpSp>
            <p:nvGrpSpPr>
              <p:cNvPr id="49165" name="组合 26"/>
              <p:cNvGrpSpPr/>
              <p:nvPr/>
            </p:nvGrpSpPr>
            <p:grpSpPr bwMode="auto">
              <a:xfrm>
                <a:off x="6175" y="6338"/>
                <a:ext cx="1225" cy="1850"/>
                <a:chOff x="3466728" y="3911118"/>
                <a:chExt cx="935672" cy="1412716"/>
              </a:xfrm>
            </p:grpSpPr>
            <p:sp>
              <p:nvSpPr>
                <p:cNvPr id="28" name="任意多边形 19"/>
                <p:cNvSpPr/>
                <p:nvPr/>
              </p:nvSpPr>
              <p:spPr>
                <a:xfrm flipV="1">
                  <a:off x="3467109" y="3911835"/>
                  <a:ext cx="935672" cy="1412382"/>
                </a:xfrm>
                <a:custGeom>
                  <a:avLst/>
                  <a:gdLst>
                    <a:gd name="connsiteX0" fmla="*/ 467836 w 935672"/>
                    <a:gd name="connsiteY0" fmla="*/ 0 h 1412716"/>
                    <a:gd name="connsiteX1" fmla="*/ 935672 w 935672"/>
                    <a:gd name="connsiteY1" fmla="*/ 467836 h 1412716"/>
                    <a:gd name="connsiteX2" fmla="*/ 898907 w 935672"/>
                    <a:gd name="connsiteY2" fmla="*/ 649939 h 1412716"/>
                    <a:gd name="connsiteX3" fmla="*/ 871085 w 935672"/>
                    <a:gd name="connsiteY3" fmla="*/ 701198 h 1412716"/>
                    <a:gd name="connsiteX4" fmla="*/ 872385 w 935672"/>
                    <a:gd name="connsiteY4" fmla="*/ 701198 h 1412716"/>
                    <a:gd name="connsiteX5" fmla="*/ 467837 w 935672"/>
                    <a:gd name="connsiteY5" fmla="*/ 1412716 h 1412716"/>
                    <a:gd name="connsiteX6" fmla="*/ 63290 w 935672"/>
                    <a:gd name="connsiteY6" fmla="*/ 701198 h 1412716"/>
                    <a:gd name="connsiteX7" fmla="*/ 64587 w 935672"/>
                    <a:gd name="connsiteY7" fmla="*/ 701198 h 1412716"/>
                    <a:gd name="connsiteX8" fmla="*/ 36765 w 935672"/>
                    <a:gd name="connsiteY8" fmla="*/ 649939 h 1412716"/>
                    <a:gd name="connsiteX9" fmla="*/ 0 w 935672"/>
                    <a:gd name="connsiteY9" fmla="*/ 467836 h 1412716"/>
                    <a:gd name="connsiteX10" fmla="*/ 467836 w 935672"/>
                    <a:gd name="connsiteY10" fmla="*/ 0 h 141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5672" h="1412716">
                      <a:moveTo>
                        <a:pt x="467836" y="0"/>
                      </a:moveTo>
                      <a:cubicBezTo>
                        <a:pt x="726215" y="0"/>
                        <a:pt x="935672" y="209457"/>
                        <a:pt x="935672" y="467836"/>
                      </a:cubicBezTo>
                      <a:cubicBezTo>
                        <a:pt x="935672" y="532431"/>
                        <a:pt x="922581" y="593968"/>
                        <a:pt x="898907" y="649939"/>
                      </a:cubicBezTo>
                      <a:lnTo>
                        <a:pt x="871085" y="701198"/>
                      </a:lnTo>
                      <a:lnTo>
                        <a:pt x="872385" y="701198"/>
                      </a:lnTo>
                      <a:lnTo>
                        <a:pt x="467837" y="1412716"/>
                      </a:lnTo>
                      <a:lnTo>
                        <a:pt x="63290" y="701198"/>
                      </a:lnTo>
                      <a:lnTo>
                        <a:pt x="64587" y="701198"/>
                      </a:lnTo>
                      <a:lnTo>
                        <a:pt x="36765" y="649939"/>
                      </a:lnTo>
                      <a:cubicBezTo>
                        <a:pt x="13091" y="593968"/>
                        <a:pt x="0" y="532431"/>
                        <a:pt x="0" y="467836"/>
                      </a:cubicBezTo>
                      <a:cubicBezTo>
                        <a:pt x="0" y="209457"/>
                        <a:pt x="209457" y="0"/>
                        <a:pt x="467836" y="0"/>
                      </a:cubicBezTo>
                      <a:close/>
                    </a:path>
                  </a:pathLst>
                </a:custGeom>
                <a:solidFill>
                  <a:schemeClr val="accent2"/>
                </a:solidFill>
              </p:spPr>
              <p:txBody>
                <a:bodyPr lIns="51435" tIns="25717" rIns="51435" bIns="25717" anchor="ctr"/>
                <a:p>
                  <a:pPr algn="ctr" fontAlgn="auto">
                    <a:lnSpc>
                      <a:spcPct val="130000"/>
                    </a:lnSpc>
                    <a:spcBef>
                      <a:spcPts val="0"/>
                    </a:spcBef>
                    <a:spcAft>
                      <a:spcPts val="0"/>
                    </a:spcAft>
                    <a:defRPr/>
                  </a:pPr>
                  <a:endParaRPr lang="zh-CN" altLang="en-US" sz="100" kern="0">
                    <a:solidFill>
                      <a:srgbClr val="FFFFFF"/>
                    </a:solidFill>
                    <a:latin typeface="微软雅黑" panose="020B0503020204020204" charset="-122"/>
                    <a:ea typeface="微软雅黑" panose="020B0503020204020204" charset="-122"/>
                    <a:cs typeface="微软雅黑" panose="020B0503020204020204" charset="-122"/>
                  </a:endParaRPr>
                </a:p>
              </p:txBody>
            </p:sp>
            <p:sp>
              <p:nvSpPr>
                <p:cNvPr id="29" name="椭圆 28"/>
                <p:cNvSpPr/>
                <p:nvPr/>
              </p:nvSpPr>
              <p:spPr>
                <a:xfrm>
                  <a:off x="3638967" y="4558859"/>
                  <a:ext cx="591956" cy="593581"/>
                </a:xfrm>
                <a:prstGeom prst="ellipse">
                  <a:avLst/>
                </a:prstGeom>
                <a:solidFill>
                  <a:srgbClr val="FFFFFF"/>
                </a:solidFill>
              </p:spPr>
              <p:txBody>
                <a:bodyPr lIns="0" tIns="0" rIns="0" bIns="0" anchor="ctr">
                  <a:normAutofit/>
                </a:bodyPr>
                <a:p>
                  <a:pPr algn="ctr" fontAlgn="auto">
                    <a:spcBef>
                      <a:spcPts val="0"/>
                    </a:spcBef>
                    <a:spcAft>
                      <a:spcPts val="0"/>
                    </a:spcAft>
                    <a:defRPr/>
                  </a:pPr>
                  <a:r>
                    <a:rPr lang="en-US" altLang="zh-CN" sz="1500" b="1" kern="0" dirty="0">
                      <a:solidFill>
                        <a:schemeClr val="accent2">
                          <a:lumMod val="75000"/>
                        </a:schemeClr>
                      </a:solidFill>
                      <a:latin typeface="微软雅黑" panose="020B0503020204020204" charset="-122"/>
                      <a:ea typeface="微软雅黑" panose="020B0503020204020204" charset="-122"/>
                      <a:cs typeface="微软雅黑" panose="020B0503020204020204" charset="-122"/>
                    </a:rPr>
                    <a:t>02</a:t>
                  </a:r>
                  <a:endParaRPr lang="zh-CN" altLang="en-US" sz="1500" b="1" kern="0" dirty="0">
                    <a:solidFill>
                      <a:schemeClr val="accent2">
                        <a:lumMod val="75000"/>
                      </a:schemeClr>
                    </a:solidFill>
                    <a:latin typeface="微软雅黑" panose="020B0503020204020204" charset="-122"/>
                    <a:ea typeface="微软雅黑" panose="020B0503020204020204" charset="-122"/>
                    <a:cs typeface="微软雅黑" panose="020B0503020204020204" charset="-122"/>
                  </a:endParaRPr>
                </a:p>
              </p:txBody>
            </p:sp>
          </p:grpSp>
          <p:sp>
            <p:nvSpPr>
              <p:cNvPr id="49168" name="矩形 30"/>
              <p:cNvSpPr>
                <a:spLocks noChangeArrowheads="1"/>
              </p:cNvSpPr>
              <p:nvPr/>
            </p:nvSpPr>
            <p:spPr bwMode="auto">
              <a:xfrm>
                <a:off x="5457" y="3892"/>
                <a:ext cx="2627" cy="1648"/>
              </a:xfrm>
              <a:prstGeom prst="rect">
                <a:avLst/>
              </a:prstGeom>
              <a:noFill/>
              <a:ln w="9525">
                <a:noFill/>
                <a:miter lim="800000"/>
              </a:ln>
            </p:spPr>
            <p:txBody>
              <a:bodyPr wrap="square" anchor="b">
                <a:spAutoFit/>
              </a:bodyPr>
              <a:p>
                <a:pPr algn="l" fontAlgn="auto">
                  <a:lnSpc>
                    <a:spcPct val="150000"/>
                  </a:lnSpc>
                </a:pPr>
                <a:r>
                  <a:rPr lang="zh-CN" altLang="en-US" sz="1500" b="1">
                    <a:solidFill>
                      <a:srgbClr val="173C5D"/>
                    </a:solidFill>
                    <a:latin typeface="微软雅黑" panose="020B0503020204020204" charset="-122"/>
                    <a:ea typeface="微软雅黑" panose="020B0503020204020204" charset="-122"/>
                    <a:sym typeface="Arial" panose="020B0604020202020204" pitchFamily="34" charset="0"/>
                  </a:rPr>
                  <a:t>物流系统是一个动态系统</a:t>
                </a:r>
                <a:endParaRPr lang="zh-CN" altLang="en-US" sz="1500" b="1">
                  <a:solidFill>
                    <a:srgbClr val="173C5D"/>
                  </a:solidFill>
                  <a:latin typeface="微软雅黑" panose="020B0503020204020204" charset="-122"/>
                  <a:ea typeface="微软雅黑" panose="020B0503020204020204" charset="-122"/>
                  <a:sym typeface="Arial" panose="020B0604020202020204" pitchFamily="34" charset="0"/>
                </a:endParaRPr>
              </a:p>
            </p:txBody>
          </p:sp>
          <p:grpSp>
            <p:nvGrpSpPr>
              <p:cNvPr id="55312" name="组合 31"/>
              <p:cNvGrpSpPr/>
              <p:nvPr/>
            </p:nvGrpSpPr>
            <p:grpSpPr bwMode="auto">
              <a:xfrm>
                <a:off x="11820" y="6338"/>
                <a:ext cx="1223" cy="1850"/>
                <a:chOff x="7781359" y="3911118"/>
                <a:chExt cx="935672" cy="1412716"/>
              </a:xfrm>
              <a:solidFill>
                <a:srgbClr val="FFB757"/>
              </a:solidFill>
            </p:grpSpPr>
            <p:sp>
              <p:nvSpPr>
                <p:cNvPr id="33" name="任意多边形 24"/>
                <p:cNvSpPr/>
                <p:nvPr/>
              </p:nvSpPr>
              <p:spPr>
                <a:xfrm flipV="1">
                  <a:off x="7781359" y="3911118"/>
                  <a:ext cx="935672" cy="1412716"/>
                </a:xfrm>
                <a:custGeom>
                  <a:avLst/>
                  <a:gdLst>
                    <a:gd name="connsiteX0" fmla="*/ 467836 w 935672"/>
                    <a:gd name="connsiteY0" fmla="*/ 0 h 1412716"/>
                    <a:gd name="connsiteX1" fmla="*/ 935672 w 935672"/>
                    <a:gd name="connsiteY1" fmla="*/ 467836 h 1412716"/>
                    <a:gd name="connsiteX2" fmla="*/ 898907 w 935672"/>
                    <a:gd name="connsiteY2" fmla="*/ 649939 h 1412716"/>
                    <a:gd name="connsiteX3" fmla="*/ 871085 w 935672"/>
                    <a:gd name="connsiteY3" fmla="*/ 701198 h 1412716"/>
                    <a:gd name="connsiteX4" fmla="*/ 872385 w 935672"/>
                    <a:gd name="connsiteY4" fmla="*/ 701198 h 1412716"/>
                    <a:gd name="connsiteX5" fmla="*/ 467837 w 935672"/>
                    <a:gd name="connsiteY5" fmla="*/ 1412716 h 1412716"/>
                    <a:gd name="connsiteX6" fmla="*/ 63290 w 935672"/>
                    <a:gd name="connsiteY6" fmla="*/ 701198 h 1412716"/>
                    <a:gd name="connsiteX7" fmla="*/ 64587 w 935672"/>
                    <a:gd name="connsiteY7" fmla="*/ 701198 h 1412716"/>
                    <a:gd name="connsiteX8" fmla="*/ 36765 w 935672"/>
                    <a:gd name="connsiteY8" fmla="*/ 649939 h 1412716"/>
                    <a:gd name="connsiteX9" fmla="*/ 0 w 935672"/>
                    <a:gd name="connsiteY9" fmla="*/ 467836 h 1412716"/>
                    <a:gd name="connsiteX10" fmla="*/ 467836 w 935672"/>
                    <a:gd name="connsiteY10" fmla="*/ 0 h 1412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35672" h="1412716">
                      <a:moveTo>
                        <a:pt x="467836" y="0"/>
                      </a:moveTo>
                      <a:cubicBezTo>
                        <a:pt x="726215" y="0"/>
                        <a:pt x="935672" y="209457"/>
                        <a:pt x="935672" y="467836"/>
                      </a:cubicBezTo>
                      <a:cubicBezTo>
                        <a:pt x="935672" y="532431"/>
                        <a:pt x="922581" y="593968"/>
                        <a:pt x="898907" y="649939"/>
                      </a:cubicBezTo>
                      <a:lnTo>
                        <a:pt x="871085" y="701198"/>
                      </a:lnTo>
                      <a:lnTo>
                        <a:pt x="872385" y="701198"/>
                      </a:lnTo>
                      <a:lnTo>
                        <a:pt x="467837" y="1412716"/>
                      </a:lnTo>
                      <a:lnTo>
                        <a:pt x="63290" y="701198"/>
                      </a:lnTo>
                      <a:lnTo>
                        <a:pt x="64587" y="701198"/>
                      </a:lnTo>
                      <a:lnTo>
                        <a:pt x="36765" y="649939"/>
                      </a:lnTo>
                      <a:cubicBezTo>
                        <a:pt x="13091" y="593968"/>
                        <a:pt x="0" y="532431"/>
                        <a:pt x="0" y="467836"/>
                      </a:cubicBezTo>
                      <a:cubicBezTo>
                        <a:pt x="0" y="209457"/>
                        <a:pt x="209457" y="0"/>
                        <a:pt x="467836" y="0"/>
                      </a:cubicBezTo>
                      <a:close/>
                    </a:path>
                  </a:pathLst>
                </a:custGeom>
                <a:grpFill/>
              </p:spPr>
              <p:txBody>
                <a:bodyPr lIns="51435" tIns="25717" rIns="51435" bIns="25717" anchor="ctr"/>
                <a:p>
                  <a:pPr algn="ctr" fontAlgn="auto">
                    <a:lnSpc>
                      <a:spcPct val="130000"/>
                    </a:lnSpc>
                    <a:spcBef>
                      <a:spcPts val="0"/>
                    </a:spcBef>
                    <a:spcAft>
                      <a:spcPts val="0"/>
                    </a:spcAft>
                    <a:defRPr/>
                  </a:pPr>
                  <a:endParaRPr lang="zh-CN" altLang="en-US" sz="100" kern="0">
                    <a:solidFill>
                      <a:schemeClr val="accent4"/>
                    </a:solidFill>
                    <a:latin typeface="微软雅黑" panose="020B0503020204020204" charset="-122"/>
                    <a:ea typeface="微软雅黑" panose="020B0503020204020204" charset="-122"/>
                    <a:cs typeface="微软雅黑" panose="020B0503020204020204" charset="-122"/>
                  </a:endParaRPr>
                </a:p>
              </p:txBody>
            </p:sp>
            <p:sp>
              <p:nvSpPr>
                <p:cNvPr id="39" name="椭圆 38"/>
                <p:cNvSpPr/>
                <p:nvPr/>
              </p:nvSpPr>
              <p:spPr>
                <a:xfrm>
                  <a:off x="7951656" y="4558294"/>
                  <a:ext cx="595079" cy="593723"/>
                </a:xfrm>
                <a:prstGeom prst="ellipse">
                  <a:avLst/>
                </a:prstGeom>
                <a:solidFill>
                  <a:schemeClr val="bg1"/>
                </a:solidFill>
              </p:spPr>
              <p:txBody>
                <a:bodyPr lIns="0" tIns="0" rIns="0" bIns="0" anchor="ctr">
                  <a:normAutofit/>
                </a:bodyPr>
                <a:p>
                  <a:pPr algn="ctr" fontAlgn="auto">
                    <a:spcBef>
                      <a:spcPts val="0"/>
                    </a:spcBef>
                    <a:spcAft>
                      <a:spcPts val="0"/>
                    </a:spcAft>
                    <a:defRPr/>
                  </a:pPr>
                  <a:r>
                    <a:rPr lang="en-US" altLang="zh-CN" sz="1500" b="1" kern="0" dirty="0">
                      <a:solidFill>
                        <a:srgbClr val="FFB757"/>
                      </a:solidFill>
                      <a:latin typeface="微软雅黑" panose="020B0503020204020204" charset="-122"/>
                      <a:ea typeface="微软雅黑" panose="020B0503020204020204" charset="-122"/>
                      <a:cs typeface="微软雅黑" panose="020B0503020204020204" charset="-122"/>
                    </a:rPr>
                    <a:t>04</a:t>
                  </a:r>
                  <a:endParaRPr lang="en-US" altLang="zh-CN" sz="1500" b="1" kern="0" dirty="0">
                    <a:solidFill>
                      <a:srgbClr val="FFB757"/>
                    </a:solidFill>
                    <a:latin typeface="微软雅黑" panose="020B0503020204020204" charset="-122"/>
                    <a:ea typeface="微软雅黑" panose="020B0503020204020204" charset="-122"/>
                    <a:cs typeface="微软雅黑" panose="020B0503020204020204" charset="-122"/>
                  </a:endParaRPr>
                </a:p>
              </p:txBody>
            </p:sp>
          </p:grpSp>
          <p:sp>
            <p:nvSpPr>
              <p:cNvPr id="49170" name="矩形 41"/>
              <p:cNvSpPr>
                <a:spLocks noChangeArrowheads="1"/>
              </p:cNvSpPr>
              <p:nvPr/>
            </p:nvSpPr>
            <p:spPr bwMode="auto">
              <a:xfrm>
                <a:off x="10957" y="3629"/>
                <a:ext cx="3107" cy="2085"/>
              </a:xfrm>
              <a:prstGeom prst="rect">
                <a:avLst/>
              </a:prstGeom>
              <a:noFill/>
              <a:ln w="9525">
                <a:noFill/>
                <a:miter lim="800000"/>
              </a:ln>
            </p:spPr>
            <p:txBody>
              <a:bodyPr wrap="square" anchor="b">
                <a:spAutoFit/>
              </a:bodyPr>
              <a:p>
                <a:pPr algn="l">
                  <a:lnSpc>
                    <a:spcPct val="130000"/>
                  </a:lnSpc>
                </a:pPr>
                <a:r>
                  <a:rPr lang="zh-CN" altLang="en-US" sz="1500" b="1">
                    <a:solidFill>
                      <a:srgbClr val="173C5D"/>
                    </a:solidFill>
                    <a:latin typeface="微软雅黑" panose="020B0503020204020204" charset="-122"/>
                    <a:ea typeface="微软雅黑" panose="020B0503020204020204" charset="-122"/>
                    <a:sym typeface="Arial" panose="020B0604020202020204" pitchFamily="34" charset="0"/>
                  </a:rPr>
                  <a:t>物流系统是一个具有层次结构的可分的系统</a:t>
                </a:r>
                <a:endParaRPr lang="zh-CN" altLang="en-US" sz="1500" b="1">
                  <a:solidFill>
                    <a:srgbClr val="173C5D"/>
                  </a:solidFill>
                  <a:latin typeface="微软雅黑" panose="020B0503020204020204" charset="-122"/>
                  <a:ea typeface="微软雅黑" panose="020B0503020204020204" charset="-122"/>
                  <a:sym typeface="Arial" panose="020B0604020202020204" pitchFamily="34" charset="0"/>
                </a:endParaRPr>
              </a:p>
            </p:txBody>
          </p:sp>
          <p:grpSp>
            <p:nvGrpSpPr>
              <p:cNvPr id="49171" name="组合 31"/>
              <p:cNvGrpSpPr/>
              <p:nvPr/>
            </p:nvGrpSpPr>
            <p:grpSpPr bwMode="auto">
              <a:xfrm>
                <a:off x="3805" y="5915"/>
                <a:ext cx="11618" cy="338"/>
                <a:chOff x="3805" y="5915"/>
                <a:chExt cx="11618" cy="338"/>
              </a:xfrm>
            </p:grpSpPr>
            <p:grpSp>
              <p:nvGrpSpPr>
                <p:cNvPr id="49172" name="组合 1"/>
                <p:cNvGrpSpPr/>
                <p:nvPr/>
              </p:nvGrpSpPr>
              <p:grpSpPr bwMode="auto">
                <a:xfrm>
                  <a:off x="3805" y="5915"/>
                  <a:ext cx="11450" cy="338"/>
                  <a:chOff x="3805" y="5915"/>
                  <a:chExt cx="11450" cy="338"/>
                </a:xfrm>
              </p:grpSpPr>
              <p:sp>
                <p:nvSpPr>
                  <p:cNvPr id="34" name="直接连接符 2"/>
                  <p:cNvSpPr>
                    <a:spLocks noChangeShapeType="1"/>
                  </p:cNvSpPr>
                  <p:nvPr/>
                </p:nvSpPr>
                <p:spPr bwMode="auto">
                  <a:xfrm>
                    <a:off x="3975" y="6008"/>
                    <a:ext cx="11280" cy="0"/>
                  </a:xfrm>
                  <a:prstGeom prst="line">
                    <a:avLst/>
                  </a:prstGeom>
                  <a:noFill/>
                  <a:ln w="38100">
                    <a:gradFill>
                      <a:gsLst>
                        <a:gs pos="75000">
                          <a:srgbClr val="FFB757"/>
                        </a:gs>
                        <a:gs pos="51000">
                          <a:srgbClr val="26BB91"/>
                        </a:gs>
                        <a:gs pos="26000">
                          <a:srgbClr val="449BB5"/>
                        </a:gs>
                        <a:gs pos="1000">
                          <a:srgbClr val="173C5D"/>
                        </a:gs>
                        <a:gs pos="100000">
                          <a:srgbClr val="EB5056"/>
                        </a:gs>
                      </a:gsLst>
                      <a:lin ang="0" scaled="1"/>
                    </a:gradFill>
                    <a:miter lim="800000"/>
                  </a:ln>
                </p:spPr>
                <p:txBody>
                  <a:bodyPr/>
                  <a:p>
                    <a:pPr>
                      <a:defRPr/>
                    </a:pPr>
                    <a:endParaRPr lang="zh-CN" altLang="en-US" sz="100">
                      <a:latin typeface="Arial" panose="020B0604020202020204" pitchFamily="34" charset="0"/>
                      <a:ea typeface="宋体" panose="02010600030101010101" pitchFamily="2" charset="-122"/>
                    </a:endParaRPr>
                  </a:p>
                </p:txBody>
              </p:sp>
              <p:sp>
                <p:nvSpPr>
                  <p:cNvPr id="49176" name="椭圆 6"/>
                  <p:cNvSpPr>
                    <a:spLocks noChangeArrowheads="1"/>
                  </p:cNvSpPr>
                  <p:nvPr/>
                </p:nvSpPr>
                <p:spPr bwMode="auto">
                  <a:xfrm>
                    <a:off x="3805" y="5915"/>
                    <a:ext cx="340" cy="338"/>
                  </a:xfrm>
                  <a:prstGeom prst="ellipse">
                    <a:avLst/>
                  </a:prstGeom>
                  <a:solidFill>
                    <a:srgbClr val="173C5D"/>
                  </a:solidFill>
                  <a:ln w="9525">
                    <a:noFill/>
                    <a:round/>
                  </a:ln>
                </p:spPr>
                <p:txBody>
                  <a:bodyPr lIns="51435" tIns="25717" rIns="51435" bIns="25717" anchor="ctr"/>
                  <a:p>
                    <a:pPr algn="ctr">
                      <a:lnSpc>
                        <a:spcPct val="104000"/>
                      </a:lnSpc>
                      <a:buFont typeface="Arial" panose="020B0604020202020204" pitchFamily="34" charset="0"/>
                      <a:buNone/>
                    </a:pPr>
                    <a:endParaRPr lang="zh-CN" altLang="en-US" sz="975">
                      <a:solidFill>
                        <a:srgbClr val="FFFFFF"/>
                      </a:solidFill>
                      <a:sym typeface="宋体" panose="02010600030101010101" pitchFamily="2" charset="-122"/>
                    </a:endParaRPr>
                  </a:p>
                </p:txBody>
              </p:sp>
            </p:grpSp>
            <p:sp>
              <p:nvSpPr>
                <p:cNvPr id="49177" name="椭圆 11"/>
                <p:cNvSpPr>
                  <a:spLocks noChangeArrowheads="1"/>
                </p:cNvSpPr>
                <p:nvPr/>
              </p:nvSpPr>
              <p:spPr bwMode="auto">
                <a:xfrm>
                  <a:off x="9450" y="5915"/>
                  <a:ext cx="340" cy="338"/>
                </a:xfrm>
                <a:prstGeom prst="ellipse">
                  <a:avLst/>
                </a:prstGeom>
                <a:solidFill>
                  <a:srgbClr val="26BB91"/>
                </a:solidFill>
                <a:ln w="9525">
                  <a:noFill/>
                  <a:round/>
                </a:ln>
              </p:spPr>
              <p:txBody>
                <a:bodyPr lIns="51435" tIns="25717" rIns="51435" bIns="25717" anchor="ctr"/>
                <a:p>
                  <a:pPr algn="ctr">
                    <a:lnSpc>
                      <a:spcPct val="104000"/>
                    </a:lnSpc>
                    <a:buFont typeface="Arial" panose="020B0604020202020204" pitchFamily="34" charset="0"/>
                    <a:buNone/>
                  </a:pPr>
                  <a:endParaRPr lang="zh-CN" altLang="en-US" sz="975">
                    <a:solidFill>
                      <a:srgbClr val="FFFFFF"/>
                    </a:solidFill>
                    <a:sym typeface="宋体" panose="02010600030101010101" pitchFamily="2" charset="-122"/>
                  </a:endParaRPr>
                </a:p>
              </p:txBody>
            </p:sp>
            <p:sp>
              <p:nvSpPr>
                <p:cNvPr id="49178" name="椭圆 16"/>
                <p:cNvSpPr>
                  <a:spLocks noChangeArrowheads="1"/>
                </p:cNvSpPr>
                <p:nvPr/>
              </p:nvSpPr>
              <p:spPr bwMode="auto">
                <a:xfrm>
                  <a:off x="15083" y="5915"/>
                  <a:ext cx="340" cy="338"/>
                </a:xfrm>
                <a:prstGeom prst="ellipse">
                  <a:avLst/>
                </a:prstGeom>
                <a:solidFill>
                  <a:srgbClr val="EB5056"/>
                </a:solidFill>
                <a:ln w="9525">
                  <a:noFill/>
                  <a:round/>
                </a:ln>
              </p:spPr>
              <p:txBody>
                <a:bodyPr lIns="51435" tIns="25717" rIns="51435" bIns="25717" anchor="ctr"/>
                <a:p>
                  <a:pPr algn="ctr">
                    <a:lnSpc>
                      <a:spcPct val="104000"/>
                    </a:lnSpc>
                    <a:buFont typeface="Arial" panose="020B0604020202020204" pitchFamily="34" charset="0"/>
                    <a:buNone/>
                  </a:pPr>
                  <a:endParaRPr lang="zh-CN" altLang="en-US" sz="975">
                    <a:solidFill>
                      <a:srgbClr val="FFFFFF"/>
                    </a:solidFill>
                    <a:sym typeface="宋体" panose="02010600030101010101" pitchFamily="2" charset="-122"/>
                  </a:endParaRPr>
                </a:p>
              </p:txBody>
            </p:sp>
            <p:sp>
              <p:nvSpPr>
                <p:cNvPr id="49179" name="椭圆 21"/>
                <p:cNvSpPr>
                  <a:spLocks noChangeArrowheads="1"/>
                </p:cNvSpPr>
                <p:nvPr/>
              </p:nvSpPr>
              <p:spPr bwMode="auto">
                <a:xfrm>
                  <a:off x="6618" y="5915"/>
                  <a:ext cx="337" cy="338"/>
                </a:xfrm>
                <a:prstGeom prst="ellipse">
                  <a:avLst/>
                </a:prstGeom>
                <a:solidFill>
                  <a:srgbClr val="449BB5"/>
                </a:solidFill>
                <a:ln w="9525">
                  <a:noFill/>
                  <a:round/>
                </a:ln>
              </p:spPr>
              <p:txBody>
                <a:bodyPr lIns="51435" tIns="25717" rIns="51435" bIns="25717" anchor="ctr"/>
                <a:p>
                  <a:pPr algn="ctr">
                    <a:lnSpc>
                      <a:spcPct val="104000"/>
                    </a:lnSpc>
                    <a:buFont typeface="Arial" panose="020B0604020202020204" pitchFamily="34" charset="0"/>
                    <a:buNone/>
                  </a:pPr>
                  <a:endParaRPr lang="zh-CN" altLang="en-US" sz="975">
                    <a:solidFill>
                      <a:srgbClr val="FFFFFF"/>
                    </a:solidFill>
                    <a:sym typeface="宋体" panose="02010600030101010101" pitchFamily="2" charset="-122"/>
                  </a:endParaRPr>
                </a:p>
              </p:txBody>
            </p:sp>
            <p:sp>
              <p:nvSpPr>
                <p:cNvPr id="49180" name="椭圆 26"/>
                <p:cNvSpPr>
                  <a:spLocks noChangeArrowheads="1"/>
                </p:cNvSpPr>
                <p:nvPr/>
              </p:nvSpPr>
              <p:spPr bwMode="auto">
                <a:xfrm>
                  <a:off x="12263" y="5915"/>
                  <a:ext cx="337" cy="338"/>
                </a:xfrm>
                <a:prstGeom prst="ellipse">
                  <a:avLst/>
                </a:prstGeom>
                <a:solidFill>
                  <a:srgbClr val="FFB757"/>
                </a:solidFill>
                <a:ln w="9525">
                  <a:noFill/>
                  <a:round/>
                </a:ln>
              </p:spPr>
              <p:txBody>
                <a:bodyPr lIns="51435" tIns="25717" rIns="51435" bIns="25717" anchor="ctr"/>
                <a:p>
                  <a:pPr algn="ctr">
                    <a:lnSpc>
                      <a:spcPct val="104000"/>
                    </a:lnSpc>
                    <a:buFont typeface="Arial" panose="020B0604020202020204" pitchFamily="34" charset="0"/>
                    <a:buNone/>
                  </a:pPr>
                  <a:endParaRPr lang="zh-CN" altLang="en-US" sz="975">
                    <a:solidFill>
                      <a:srgbClr val="FFFFFF"/>
                    </a:solidFill>
                    <a:sym typeface="宋体" panose="02010600030101010101" pitchFamily="2" charset="-122"/>
                  </a:endParaRPr>
                </a:p>
              </p:txBody>
            </p:sp>
          </p:grpSp>
        </p:grpSp>
        <p:grpSp>
          <p:nvGrpSpPr>
            <p:cNvPr id="17" name="组合 16"/>
            <p:cNvGrpSpPr/>
            <p:nvPr/>
          </p:nvGrpSpPr>
          <p:grpSpPr>
            <a:xfrm>
              <a:off x="5955" y="1636"/>
              <a:ext cx="6779" cy="1314"/>
              <a:chOff x="5730" y="1666"/>
              <a:chExt cx="6779" cy="1314"/>
            </a:xfrm>
          </p:grpSpPr>
          <p:sp>
            <p:nvSpPr>
              <p:cNvPr id="49184" name="矩形 28"/>
              <p:cNvSpPr>
                <a:spLocks noChangeArrowheads="1"/>
              </p:cNvSpPr>
              <p:nvPr/>
            </p:nvSpPr>
            <p:spPr bwMode="auto">
              <a:xfrm>
                <a:off x="5730" y="1771"/>
                <a:ext cx="6779" cy="1209"/>
              </a:xfrm>
              <a:prstGeom prst="rect">
                <a:avLst/>
              </a:prstGeom>
              <a:solidFill>
                <a:srgbClr val="173C5D"/>
              </a:solidFill>
              <a:ln w="9525">
                <a:noFill/>
                <a:miter lim="800000"/>
              </a:ln>
            </p:spPr>
            <p:txBody>
              <a:bodyPr wrap="square">
                <a:spAutoFit/>
              </a:bodyPr>
              <a:p>
                <a:pPr algn="ctr">
                  <a:lnSpc>
                    <a:spcPct val="150000"/>
                  </a:lnSpc>
                </a:pPr>
                <a:endParaRPr lang="zh-CN" altLang="en-US" sz="2100" b="1">
                  <a:solidFill>
                    <a:schemeClr val="bg1"/>
                  </a:solidFill>
                  <a:latin typeface="微软雅黑" panose="020B0503020204020204" charset="-122"/>
                  <a:ea typeface="微软雅黑" panose="020B0503020204020204" charset="-122"/>
                  <a:sym typeface="微软雅黑" panose="020B0503020204020204" charset="-122"/>
                </a:endParaRPr>
              </a:p>
            </p:txBody>
          </p:sp>
          <p:sp>
            <p:nvSpPr>
              <p:cNvPr id="16" name="文本框 15"/>
              <p:cNvSpPr txBox="1"/>
              <p:nvPr/>
            </p:nvSpPr>
            <p:spPr>
              <a:xfrm>
                <a:off x="6002" y="1666"/>
                <a:ext cx="5984" cy="1302"/>
              </a:xfrm>
              <a:prstGeom prst="rect">
                <a:avLst/>
              </a:prstGeom>
              <a:noFill/>
            </p:spPr>
            <p:txBody>
              <a:bodyPr wrap="square" rtlCol="0">
                <a:spAutoFit/>
              </a:bodyPr>
              <a:p>
                <a:pPr algn="l">
                  <a:lnSpc>
                    <a:spcPct val="150000"/>
                  </a:lnSpc>
                </a:pPr>
                <a:r>
                  <a:rPr lang="zh-CN" altLang="en-US" sz="2100" b="1">
                    <a:solidFill>
                      <a:schemeClr val="bg1"/>
                    </a:solidFill>
                    <a:latin typeface="微软雅黑" panose="020B0503020204020204" charset="-122"/>
                    <a:ea typeface="微软雅黑" panose="020B0503020204020204" charset="-122"/>
                  </a:rPr>
                  <a:t>物流系统主要特征如下</a:t>
                </a:r>
                <a:endParaRPr lang="zh-CN" altLang="en-US" sz="2100" b="1">
                  <a:solidFill>
                    <a:schemeClr val="bg1"/>
                  </a:solidFill>
                  <a:latin typeface="微软雅黑" panose="020B0503020204020204" charset="-122"/>
                  <a:ea typeface="微软雅黑" panose="020B0503020204020204" charset="-122"/>
                </a:endParaRPr>
              </a:p>
            </p:txBody>
          </p:sp>
        </p:grpSp>
      </p:grpSp>
      <p:sp>
        <p:nvSpPr>
          <p:cNvPr id="3" name="文本框 2"/>
          <p:cNvSpPr txBox="1"/>
          <p:nvPr/>
        </p:nvSpPr>
        <p:spPr>
          <a:xfrm>
            <a:off x="582930" y="4575810"/>
            <a:ext cx="7978140" cy="922020"/>
          </a:xfrm>
          <a:prstGeom prst="rect">
            <a:avLst/>
          </a:prstGeom>
          <a:noFill/>
          <a:ln w="34925" cmpd="dbl">
            <a:solidFill>
              <a:schemeClr val="accent1"/>
            </a:solidFill>
          </a:ln>
        </p:spPr>
        <p:txBody>
          <a:bodyPr wrap="square" rtlCol="0" anchor="t">
            <a:spAutoFit/>
          </a:bodyPr>
          <a:p>
            <a:pPr indent="457200" algn="l" fontAlgn="auto">
              <a:lnSpc>
                <a:spcPct val="150000"/>
              </a:lnSpc>
              <a:defRPr/>
            </a:pPr>
            <a:r>
              <a:rPr lang="zh-CN" altLang="en-US" dirty="0">
                <a:latin typeface="微软雅黑" panose="020B0503020204020204" charset="-122"/>
                <a:ea typeface="微软雅黑" panose="020B0503020204020204" charset="-122"/>
                <a:sym typeface="+mn-ea"/>
              </a:rPr>
              <a:t>物流系统除具有一般系统的</a:t>
            </a:r>
            <a:r>
              <a:rPr lang="zh-CN" altLang="en-US" dirty="0">
                <a:solidFill>
                  <a:srgbClr val="FF0000"/>
                </a:solidFill>
                <a:latin typeface="微软雅黑" panose="020B0503020204020204" charset="-122"/>
                <a:ea typeface="微软雅黑" panose="020B0503020204020204" charset="-122"/>
                <a:sym typeface="+mn-ea"/>
              </a:rPr>
              <a:t>层次性、整体性、目的性、环境适应性</a:t>
            </a:r>
            <a:r>
              <a:rPr lang="zh-CN" altLang="en-US" dirty="0">
                <a:latin typeface="微软雅黑" panose="020B0503020204020204" charset="-122"/>
                <a:ea typeface="微软雅黑" panose="020B0503020204020204" charset="-122"/>
                <a:sym typeface="+mn-ea"/>
              </a:rPr>
              <a:t>等共同特点以外，同时还具有不同于一般系统的特殊性。</a:t>
            </a:r>
            <a:endParaRPr lang="zh-CN" altLang="en-US" dirty="0">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0" name="组合 19"/>
          <p:cNvGrpSpPr/>
          <p:nvPr/>
        </p:nvGrpSpPr>
        <p:grpSpPr>
          <a:xfrm>
            <a:off x="1164590" y="2077552"/>
            <a:ext cx="7137400" cy="3103338"/>
            <a:chOff x="2550" y="2216"/>
            <a:chExt cx="14602" cy="4239"/>
          </a:xfrm>
        </p:grpSpPr>
        <p:sp>
          <p:nvSpPr>
            <p:cNvPr id="21" name="文本框 20"/>
            <p:cNvSpPr txBox="1"/>
            <p:nvPr/>
          </p:nvSpPr>
          <p:spPr>
            <a:xfrm>
              <a:off x="2550" y="2216"/>
              <a:ext cx="10246" cy="50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1.物流系统是一个“人机复合”系统</a:t>
              </a:r>
              <a:endParaRPr lang="zh-CN" altLang="en-US" sz="1800" b="1">
                <a:solidFill>
                  <a:srgbClr val="DB5558"/>
                </a:solidFill>
                <a:latin typeface="微软雅黑" panose="020B0503020204020204" charset="-122"/>
                <a:ea typeface="微软雅黑" panose="020B0503020204020204" charset="-122"/>
              </a:endParaRPr>
            </a:p>
          </p:txBody>
        </p:sp>
        <p:sp>
          <p:nvSpPr>
            <p:cNvPr id="22" name="矩形 1"/>
            <p:cNvSpPr>
              <a:spLocks noChangeArrowheads="1"/>
            </p:cNvSpPr>
            <p:nvPr/>
          </p:nvSpPr>
          <p:spPr bwMode="auto">
            <a:xfrm>
              <a:off x="2550" y="3050"/>
              <a:ext cx="14602" cy="3405"/>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altLang="zh-CN" sz="1800">
                  <a:solidFill>
                    <a:srgbClr val="1B2F47"/>
                  </a:solidFill>
                  <a:latin typeface="微软雅黑" panose="020B0503020204020204" charset="-122"/>
                  <a:ea typeface="微软雅黑" panose="020B0503020204020204" charset="-122"/>
                </a:rPr>
                <a:t> </a:t>
              </a:r>
              <a:r>
                <a:rPr lang="zh-CN" sz="1800">
                  <a:solidFill>
                    <a:srgbClr val="1B2F47"/>
                  </a:solidFill>
                  <a:latin typeface="微软雅黑" panose="020B0503020204020204" charset="-122"/>
                  <a:ea typeface="微软雅黑" panose="020B0503020204020204" charset="-122"/>
                </a:rPr>
                <a:t>从物流系统的构成要素看，物流系统是由人和物流设施、设备、工具及信息所组成的有机整体。它表现为物流劳动者运用运输设备、装卸搬运机械、仓库、港口、车站等设施，作用于物资的一系列生产活动。在这一系列活动中，人是系统的主体，因而在研究物流系统的各方面问题时，必须把人和物这两个因素有机地结合起来，作为不可分割的整体加以考察和分析，而且应该始终把如何发挥人的主观能动作用放在首位。</a:t>
              </a:r>
              <a:endParaRPr lang="zh-CN" sz="18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0" name="组合 19"/>
          <p:cNvGrpSpPr/>
          <p:nvPr/>
        </p:nvGrpSpPr>
        <p:grpSpPr>
          <a:xfrm>
            <a:off x="1262063" y="2021205"/>
            <a:ext cx="6977539" cy="2937034"/>
            <a:chOff x="2755" y="1773"/>
            <a:chExt cx="14651" cy="6167"/>
          </a:xfrm>
        </p:grpSpPr>
        <p:sp>
          <p:nvSpPr>
            <p:cNvPr id="21" name="文本框 20"/>
            <p:cNvSpPr txBox="1"/>
            <p:nvPr/>
          </p:nvSpPr>
          <p:spPr>
            <a:xfrm>
              <a:off x="2755" y="1773"/>
              <a:ext cx="10246" cy="77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2.物流系统是一个动态系统</a:t>
              </a:r>
              <a:endParaRPr lang="zh-CN" altLang="en-US" sz="1800" b="1">
                <a:solidFill>
                  <a:srgbClr val="DB5558"/>
                </a:solidFill>
                <a:latin typeface="微软雅黑" panose="020B0503020204020204" charset="-122"/>
                <a:ea typeface="微软雅黑" panose="020B0503020204020204" charset="-122"/>
              </a:endParaRPr>
            </a:p>
          </p:txBody>
        </p:sp>
        <p:sp>
          <p:nvSpPr>
            <p:cNvPr id="22" name="矩形 1"/>
            <p:cNvSpPr>
              <a:spLocks noChangeArrowheads="1"/>
            </p:cNvSpPr>
            <p:nvPr/>
          </p:nvSpPr>
          <p:spPr bwMode="auto">
            <a:xfrm>
              <a:off x="2755" y="2705"/>
              <a:ext cx="14651" cy="5235"/>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altLang="zh-CN" sz="1800">
                  <a:solidFill>
                    <a:srgbClr val="1B2F47"/>
                  </a:solidFill>
                  <a:latin typeface="微软雅黑" panose="020B0503020204020204" charset="-122"/>
                  <a:ea typeface="微软雅黑" panose="020B0503020204020204" charset="-122"/>
                </a:rPr>
                <a:t> </a:t>
              </a:r>
              <a:r>
                <a:rPr lang="zh-CN" sz="1800">
                  <a:solidFill>
                    <a:srgbClr val="1B2F47"/>
                  </a:solidFill>
                  <a:latin typeface="微软雅黑" panose="020B0503020204020204" charset="-122"/>
                  <a:ea typeface="微软雅黑" panose="020B0503020204020204" charset="-122"/>
                </a:rPr>
                <a:t>物流系统和生产系统一个重大区别在于：生产系统按照固定的产品、固定资产生产方式，连续或不连续生产，少有变化，系统稳定的时间较长。而一般的物流系统，总是联结多个生产企业和用户，随需求、供应、渠道、价格的变化，系统内的要求及系统的运行经常发生变化，难于长期稳定。稳定性差、动态性强带来的主要问题是要求系统有足够的灵活性与可改变性，这自然会增加管理和运行的难度。</a:t>
              </a:r>
              <a:endParaRPr lang="zh-CN" sz="18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矩形 2"/>
          <p:cNvSpPr>
            <a:spLocks noGrp="1"/>
          </p:cNvSpPr>
          <p:nvPr>
            <p:ph type="title" idx="4294967295"/>
          </p:nvPr>
        </p:nvSpPr>
        <p:spPr>
          <a:ln/>
        </p:spPr>
        <p:txBody>
          <a:bodyPr vert="horz" wrap="square" lIns="91440" tIns="45720" rIns="91440" bIns="45720" anchor="ctr"/>
          <a:p>
            <a:pPr eaLnBrk="1" hangingPunct="1"/>
            <a:r>
              <a:rPr lang="zh-CN" altLang="en-US" sz="4000" dirty="0">
                <a:solidFill>
                  <a:srgbClr val="002060"/>
                </a:solidFill>
                <a:latin typeface="方正水柱简体" pitchFamily="1" charset="-122"/>
                <a:ea typeface="方正水柱简体" pitchFamily="1" charset="-122"/>
              </a:rPr>
              <a:t>第2章 物流系统</a:t>
            </a:r>
            <a:endParaRPr lang="en-US" altLang="en-US" sz="4000" dirty="0">
              <a:solidFill>
                <a:srgbClr val="002060"/>
              </a:solidFill>
              <a:latin typeface="方正水柱简体" pitchFamily="1" charset="-122"/>
              <a:ea typeface="方正水柱简体" pitchFamily="1" charset="-122"/>
            </a:endParaRPr>
          </a:p>
        </p:txBody>
      </p:sp>
      <p:sp>
        <p:nvSpPr>
          <p:cNvPr id="4099" name="直线 6"/>
          <p:cNvSpPr/>
          <p:nvPr/>
        </p:nvSpPr>
        <p:spPr>
          <a:xfrm>
            <a:off x="2362200" y="2339975"/>
            <a:ext cx="4800600" cy="0"/>
          </a:xfrm>
          <a:prstGeom prst="line">
            <a:avLst/>
          </a:prstGeom>
          <a:ln w="25400" cap="flat" cmpd="sng">
            <a:solidFill>
              <a:schemeClr val="tx1"/>
            </a:solidFill>
            <a:prstDash val="sysDot"/>
            <a:headEnd type="none" w="med" len="med"/>
            <a:tailEnd type="oval" w="med" len="med"/>
          </a:ln>
        </p:spPr>
      </p:sp>
      <p:sp>
        <p:nvSpPr>
          <p:cNvPr id="4100" name="矩形 7"/>
          <p:cNvSpPr/>
          <p:nvPr/>
        </p:nvSpPr>
        <p:spPr>
          <a:xfrm rot="3419336">
            <a:off x="2078038" y="1763713"/>
            <a:ext cx="479425" cy="520700"/>
          </a:xfrm>
          <a:prstGeom prst="rect">
            <a:avLst/>
          </a:prstGeom>
          <a:gradFill rotWithShape="1">
            <a:gsLst>
              <a:gs pos="0">
                <a:schemeClr val="accent1"/>
              </a:gs>
              <a:gs pos="100000">
                <a:srgbClr val="64384C"/>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1" name="文本框 8"/>
          <p:cNvSpPr txBox="1"/>
          <p:nvPr/>
        </p:nvSpPr>
        <p:spPr>
          <a:xfrm>
            <a:off x="2916238" y="1628775"/>
            <a:ext cx="2954337" cy="64611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物流系统概述</a:t>
            </a:r>
            <a:endParaRPr lang="en-US" altLang="en-US" sz="3600" dirty="0">
              <a:latin typeface="隶书" pitchFamily="49" charset="-122"/>
              <a:ea typeface="隶书" pitchFamily="49" charset="-122"/>
            </a:endParaRPr>
          </a:p>
        </p:txBody>
      </p:sp>
      <p:sp>
        <p:nvSpPr>
          <p:cNvPr id="4102" name="文本框 9"/>
          <p:cNvSpPr txBox="1"/>
          <p:nvPr/>
        </p:nvSpPr>
        <p:spPr>
          <a:xfrm>
            <a:off x="2133600" y="18065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1</a:t>
            </a:r>
            <a:endParaRPr lang="en-US" altLang="en-US" sz="2400" b="1" dirty="0">
              <a:solidFill>
                <a:srgbClr val="FFFFFF"/>
              </a:solidFill>
              <a:ea typeface="宋体" panose="02010600030101010101" pitchFamily="2" charset="-122"/>
            </a:endParaRPr>
          </a:p>
        </p:txBody>
      </p:sp>
      <p:sp>
        <p:nvSpPr>
          <p:cNvPr id="4103" name="直线 10"/>
          <p:cNvSpPr/>
          <p:nvPr/>
        </p:nvSpPr>
        <p:spPr>
          <a:xfrm>
            <a:off x="2362200" y="3178175"/>
            <a:ext cx="4800600" cy="0"/>
          </a:xfrm>
          <a:prstGeom prst="line">
            <a:avLst/>
          </a:prstGeom>
          <a:ln w="25400" cap="flat" cmpd="sng">
            <a:solidFill>
              <a:schemeClr val="tx1"/>
            </a:solidFill>
            <a:prstDash val="sysDot"/>
            <a:headEnd type="none" w="med" len="med"/>
            <a:tailEnd type="oval" w="med" len="med"/>
          </a:ln>
        </p:spPr>
      </p:sp>
      <p:sp>
        <p:nvSpPr>
          <p:cNvPr id="4104" name="矩形 11"/>
          <p:cNvSpPr/>
          <p:nvPr/>
        </p:nvSpPr>
        <p:spPr>
          <a:xfrm rot="3419336">
            <a:off x="2078038" y="2601913"/>
            <a:ext cx="479425" cy="520700"/>
          </a:xfrm>
          <a:prstGeom prst="rect">
            <a:avLst/>
          </a:prstGeom>
          <a:gradFill rotWithShape="1">
            <a:gsLst>
              <a:gs pos="0">
                <a:schemeClr val="accent2"/>
              </a:gs>
              <a:gs pos="100000">
                <a:srgbClr val="504160"/>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5" name="文本框 12"/>
          <p:cNvSpPr txBox="1"/>
          <p:nvPr/>
        </p:nvSpPr>
        <p:spPr>
          <a:xfrm>
            <a:off x="2133600" y="26447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2</a:t>
            </a:r>
            <a:endParaRPr lang="en-US" altLang="en-US" sz="2400" b="1" dirty="0">
              <a:solidFill>
                <a:srgbClr val="FFFFFF"/>
              </a:solidFill>
              <a:ea typeface="宋体" panose="02010600030101010101" pitchFamily="2" charset="-122"/>
            </a:endParaRPr>
          </a:p>
        </p:txBody>
      </p:sp>
      <p:sp>
        <p:nvSpPr>
          <p:cNvPr id="4106" name="直线 13"/>
          <p:cNvSpPr/>
          <p:nvPr/>
        </p:nvSpPr>
        <p:spPr>
          <a:xfrm>
            <a:off x="2363788" y="4014788"/>
            <a:ext cx="4799012" cy="1587"/>
          </a:xfrm>
          <a:prstGeom prst="line">
            <a:avLst/>
          </a:prstGeom>
          <a:ln w="25400" cap="flat" cmpd="sng">
            <a:solidFill>
              <a:schemeClr val="tx1"/>
            </a:solidFill>
            <a:prstDash val="sysDot"/>
            <a:headEnd type="none" w="med" len="med"/>
            <a:tailEnd type="oval" w="med" len="med"/>
          </a:ln>
        </p:spPr>
      </p:sp>
      <p:sp>
        <p:nvSpPr>
          <p:cNvPr id="4107" name="矩形 14"/>
          <p:cNvSpPr/>
          <p:nvPr/>
        </p:nvSpPr>
        <p:spPr>
          <a:xfrm rot="3419336">
            <a:off x="2078038" y="3440113"/>
            <a:ext cx="479425" cy="520700"/>
          </a:xfrm>
          <a:prstGeom prst="rect">
            <a:avLst/>
          </a:prstGeom>
          <a:gradFill rotWithShape="1">
            <a:gsLst>
              <a:gs pos="0">
                <a:schemeClr val="hlink"/>
              </a:gs>
              <a:gs pos="100000">
                <a:srgbClr val="653B34"/>
              </a:gs>
            </a:gsLst>
            <a:lin ang="5400000" scaled="1"/>
            <a:tileRect/>
          </a:gradFill>
          <a:ln w="9525" cap="flat" cmpd="sng">
            <a:prstDash val="solid"/>
            <a:miter/>
            <a:headEnd type="none" w="med" len="med"/>
            <a:tailEnd type="none" w="med" len="med"/>
          </a:ln>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4108" name="文本框 15"/>
          <p:cNvSpPr txBox="1"/>
          <p:nvPr/>
        </p:nvSpPr>
        <p:spPr>
          <a:xfrm>
            <a:off x="2133600" y="3482975"/>
            <a:ext cx="354013" cy="457200"/>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en-US" sz="2400" b="1" dirty="0">
                <a:solidFill>
                  <a:srgbClr val="FFFFFF"/>
                </a:solidFill>
                <a:ea typeface="宋体" panose="02010600030101010101" pitchFamily="2" charset="-122"/>
              </a:rPr>
              <a:t>3</a:t>
            </a:r>
            <a:endParaRPr lang="en-US" altLang="en-US" sz="2400" b="1" dirty="0">
              <a:solidFill>
                <a:srgbClr val="FFFFFF"/>
              </a:solidFill>
              <a:ea typeface="宋体" panose="02010600030101010101" pitchFamily="2" charset="-122"/>
            </a:endParaRPr>
          </a:p>
        </p:txBody>
      </p:sp>
      <p:sp>
        <p:nvSpPr>
          <p:cNvPr id="4109" name="文本框 19"/>
          <p:cNvSpPr txBox="1"/>
          <p:nvPr/>
        </p:nvSpPr>
        <p:spPr>
          <a:xfrm>
            <a:off x="2916238" y="2492375"/>
            <a:ext cx="2925762" cy="63976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物流系统规划</a:t>
            </a:r>
            <a:endParaRPr lang="en-US" altLang="en-US" sz="3600" dirty="0">
              <a:latin typeface="隶书" pitchFamily="49" charset="-122"/>
              <a:ea typeface="隶书" pitchFamily="49" charset="-122"/>
            </a:endParaRPr>
          </a:p>
        </p:txBody>
      </p:sp>
      <p:sp>
        <p:nvSpPr>
          <p:cNvPr id="4110" name="文本框 20"/>
          <p:cNvSpPr txBox="1"/>
          <p:nvPr/>
        </p:nvSpPr>
        <p:spPr>
          <a:xfrm>
            <a:off x="2916238" y="3357563"/>
            <a:ext cx="4297362" cy="639762"/>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spcBef>
                <a:spcPct val="0"/>
              </a:spcBef>
              <a:buNone/>
            </a:pPr>
            <a:r>
              <a:rPr lang="zh-CN" altLang="en-US" sz="3600" dirty="0">
                <a:latin typeface="隶书" pitchFamily="49" charset="-122"/>
                <a:ea typeface="隶书" pitchFamily="49" charset="-122"/>
              </a:rPr>
              <a:t>物流系统设计与分析</a:t>
            </a:r>
            <a:endParaRPr lang="en-US" altLang="en-US" sz="3600" dirty="0">
              <a:latin typeface="隶书" pitchFamily="49" charset="-122"/>
              <a:ea typeface="隶书" pitchFamily="49" charset="-122"/>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0" name="组合 19"/>
          <p:cNvGrpSpPr/>
          <p:nvPr/>
        </p:nvGrpSpPr>
        <p:grpSpPr>
          <a:xfrm>
            <a:off x="1262063" y="2021205"/>
            <a:ext cx="6954203" cy="3143726"/>
            <a:chOff x="2755" y="1773"/>
            <a:chExt cx="14602" cy="6601"/>
          </a:xfrm>
        </p:grpSpPr>
        <p:sp>
          <p:nvSpPr>
            <p:cNvPr id="21" name="文本框 20"/>
            <p:cNvSpPr txBox="1"/>
            <p:nvPr/>
          </p:nvSpPr>
          <p:spPr>
            <a:xfrm>
              <a:off x="2755" y="1773"/>
              <a:ext cx="10246" cy="77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3.物流系统是一个大跨度系统</a:t>
              </a:r>
              <a:endParaRPr lang="zh-CN" altLang="en-US" sz="1800" b="1">
                <a:solidFill>
                  <a:srgbClr val="DB5558"/>
                </a:solidFill>
                <a:latin typeface="微软雅黑" panose="020B0503020204020204" charset="-122"/>
                <a:ea typeface="微软雅黑" panose="020B0503020204020204" charset="-122"/>
              </a:endParaRPr>
            </a:p>
          </p:txBody>
        </p:sp>
        <p:sp>
          <p:nvSpPr>
            <p:cNvPr id="22" name="矩形 1"/>
            <p:cNvSpPr>
              <a:spLocks noChangeArrowheads="1"/>
            </p:cNvSpPr>
            <p:nvPr/>
          </p:nvSpPr>
          <p:spPr bwMode="auto">
            <a:xfrm>
              <a:off x="2755" y="2267"/>
              <a:ext cx="14602" cy="6107"/>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altLang="zh-CN" sz="1500">
                  <a:solidFill>
                    <a:srgbClr val="1B2F47"/>
                  </a:solidFill>
                  <a:latin typeface="微软雅黑" panose="020B0503020204020204" charset="-122"/>
                  <a:ea typeface="微软雅黑" panose="020B0503020204020204" charset="-122"/>
                </a:rPr>
                <a:t> </a:t>
              </a:r>
              <a:r>
                <a:rPr lang="zh-CN" sz="1800">
                  <a:solidFill>
                    <a:srgbClr val="1B2F47"/>
                  </a:solidFill>
                  <a:latin typeface="微软雅黑" panose="020B0503020204020204" charset="-122"/>
                  <a:ea typeface="微软雅黑" panose="020B0503020204020204" charset="-122"/>
                </a:rPr>
                <a:t>这主要反映在两个方面：一是地域跨度大；二是时间跨度大。跨地域、跨时域的特性也说明了物流系统是一个动态的系统。</a:t>
              </a:r>
              <a:endParaRPr lang="zh-CN"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lang="zh-CN" sz="1800">
                  <a:solidFill>
                    <a:srgbClr val="1B2F47"/>
                  </a:solidFill>
                  <a:latin typeface="微软雅黑" panose="020B0503020204020204" charset="-122"/>
                  <a:ea typeface="微软雅黑" panose="020B0503020204020204" charset="-122"/>
                </a:rPr>
                <a:t>现代经济社会中，随着经济的全球化、信息化和网络化的发展，物流活动早已突破了地域限制，形成了物流跨地区、跨国界发展的趋势。跨地域性正是物流创造的场所价值的体现。另外，可以采取物流系统中的仓储环节来解决商品产需之间的时间矛盾，这正是大跨度系统跨时域性的体现。</a:t>
              </a:r>
              <a:endParaRPr lang="zh-CN" sz="18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0" name="组合 19"/>
          <p:cNvGrpSpPr/>
          <p:nvPr/>
        </p:nvGrpSpPr>
        <p:grpSpPr>
          <a:xfrm>
            <a:off x="1081088" y="1642586"/>
            <a:ext cx="7059930" cy="4930616"/>
            <a:chOff x="2755" y="1364"/>
            <a:chExt cx="14824" cy="10353"/>
          </a:xfrm>
        </p:grpSpPr>
        <p:sp>
          <p:nvSpPr>
            <p:cNvPr id="21" name="文本框 20"/>
            <p:cNvSpPr txBox="1"/>
            <p:nvPr/>
          </p:nvSpPr>
          <p:spPr>
            <a:xfrm>
              <a:off x="2755" y="1364"/>
              <a:ext cx="10246" cy="77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4.物流系统是一个具有层次结构的可分的系统</a:t>
              </a:r>
              <a:endParaRPr lang="zh-CN" altLang="en-US" sz="1800" b="1">
                <a:solidFill>
                  <a:srgbClr val="DB5558"/>
                </a:solidFill>
                <a:latin typeface="微软雅黑" panose="020B0503020204020204" charset="-122"/>
                <a:ea typeface="微软雅黑" panose="020B0503020204020204" charset="-122"/>
              </a:endParaRPr>
            </a:p>
          </p:txBody>
        </p:sp>
        <p:sp>
          <p:nvSpPr>
            <p:cNvPr id="22" name="矩形 1"/>
            <p:cNvSpPr>
              <a:spLocks noChangeArrowheads="1"/>
            </p:cNvSpPr>
            <p:nvPr/>
          </p:nvSpPr>
          <p:spPr bwMode="auto">
            <a:xfrm>
              <a:off x="2755" y="2121"/>
              <a:ext cx="14824" cy="9596"/>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altLang="zh-CN" sz="1800">
                  <a:solidFill>
                    <a:srgbClr val="1B2F47"/>
                  </a:solidFill>
                  <a:latin typeface="微软雅黑" panose="020B0503020204020204" charset="-122"/>
                  <a:ea typeface="微软雅黑" panose="020B0503020204020204" charset="-122"/>
                </a:rPr>
                <a:t> </a:t>
              </a:r>
              <a:r>
                <a:rPr lang="zh-CN" sz="1800">
                  <a:solidFill>
                    <a:srgbClr val="1B2F47"/>
                  </a:solidFill>
                  <a:latin typeface="微软雅黑" panose="020B0503020204020204" charset="-122"/>
                  <a:ea typeface="微软雅黑" panose="020B0503020204020204" charset="-122"/>
                </a:rPr>
                <a:t>系统的层次性原理说明，系统组成要素在数量和质量以及结合方式等方面存在的差异，使得每个系统在作用与地位、结构与功能上表现出等级秩序，最终形成具有质的差异的系统等级。层次性是系统的基本特性，物流系统同样也具有层次性，而且可以按照层次结构对物流系统进行层次划分。</a:t>
              </a:r>
              <a:endParaRPr lang="zh-CN" sz="18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lang="zh-CN" sz="1800">
                  <a:solidFill>
                    <a:srgbClr val="1B2F47"/>
                  </a:solidFill>
                  <a:latin typeface="微软雅黑" panose="020B0503020204020204" charset="-122"/>
                  <a:ea typeface="微软雅黑" panose="020B0503020204020204" charset="-122"/>
                </a:rPr>
                <a:t>首先，物流系统是由多个作业环节构成。其中，最基本的功能作业环节包括运输、储存、包装、装卸、流通加工及信息处理等。其次，物流系统的层次具有多样性。按照不同的属性、特征或目的，可以划分出物流系统不同的层次。物流系统层次还具有相对性的特点。也就是说，每个系统相对于它所包含的组成要素来说是一个系统，相对于比它更高一层的系统来说，就变成了要素。</a:t>
              </a:r>
              <a:endParaRPr lang="zh-CN" sz="18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0" name="组合 19"/>
          <p:cNvGrpSpPr/>
          <p:nvPr/>
        </p:nvGrpSpPr>
        <p:grpSpPr>
          <a:xfrm>
            <a:off x="805815" y="1781651"/>
            <a:ext cx="7804785" cy="3812858"/>
            <a:chOff x="1863" y="1773"/>
            <a:chExt cx="16388" cy="8006"/>
          </a:xfrm>
        </p:grpSpPr>
        <p:sp>
          <p:nvSpPr>
            <p:cNvPr id="21" name="文本框 20"/>
            <p:cNvSpPr txBox="1"/>
            <p:nvPr/>
          </p:nvSpPr>
          <p:spPr>
            <a:xfrm>
              <a:off x="1863" y="1773"/>
              <a:ext cx="10246" cy="773"/>
            </a:xfrm>
            <a:prstGeom prst="rect">
              <a:avLst/>
            </a:prstGeom>
            <a:solidFill>
              <a:schemeClr val="bg2"/>
            </a:solidFill>
          </p:spPr>
          <p:txBody>
            <a:bodyPr wrap="square" rtlCol="0">
              <a:spAutoFit/>
            </a:bodyPr>
            <a:p>
              <a:r>
                <a:rPr lang="zh-CN" altLang="en-US" sz="1800" b="1">
                  <a:solidFill>
                    <a:srgbClr val="DB5558"/>
                  </a:solidFill>
                  <a:latin typeface="微软雅黑" panose="020B0503020204020204" charset="-122"/>
                  <a:ea typeface="微软雅黑" panose="020B0503020204020204" charset="-122"/>
                </a:rPr>
                <a:t>5.物流系统是一个多目标函数系统</a:t>
              </a:r>
              <a:endParaRPr lang="zh-CN" altLang="en-US" sz="1800" b="1">
                <a:solidFill>
                  <a:srgbClr val="DB5558"/>
                </a:solidFill>
                <a:latin typeface="微软雅黑" panose="020B0503020204020204" charset="-122"/>
                <a:ea typeface="微软雅黑" panose="020B0503020204020204" charset="-122"/>
              </a:endParaRPr>
            </a:p>
          </p:txBody>
        </p:sp>
        <p:sp>
          <p:nvSpPr>
            <p:cNvPr id="22" name="矩形 1"/>
            <p:cNvSpPr>
              <a:spLocks noChangeArrowheads="1"/>
            </p:cNvSpPr>
            <p:nvPr/>
          </p:nvSpPr>
          <p:spPr bwMode="auto">
            <a:xfrm>
              <a:off x="1863" y="2510"/>
              <a:ext cx="16388" cy="7269"/>
            </a:xfrm>
            <a:prstGeom prst="rect">
              <a:avLst/>
            </a:prstGeom>
            <a:noFill/>
            <a:ln w="9525">
              <a:noFill/>
              <a:miter lim="800000"/>
            </a:ln>
          </p:spPr>
          <p:txBody>
            <a:bodyPr wrap="square" lIns="0" tIns="0" rIns="0" bIns="0" anchor="ctr">
              <a:spAutoFit/>
            </a:bodyPr>
            <a:p>
              <a:pPr indent="457200" fontAlgn="auto">
                <a:lnSpc>
                  <a:spcPct val="150000"/>
                </a:lnSpc>
                <a:spcBef>
                  <a:spcPts val="0"/>
                </a:spcBef>
              </a:pPr>
              <a:r>
                <a:rPr lang="en-US" altLang="zh-CN" sz="1500">
                  <a:solidFill>
                    <a:srgbClr val="1B2F47"/>
                  </a:solidFill>
                  <a:latin typeface="微软雅黑" panose="020B0503020204020204" charset="-122"/>
                  <a:ea typeface="微软雅黑" panose="020B0503020204020204" charset="-122"/>
                </a:rPr>
                <a:t> </a:t>
              </a:r>
              <a:r>
                <a:rPr lang="zh-CN" sz="1500">
                  <a:solidFill>
                    <a:srgbClr val="1B2F47"/>
                  </a:solidFill>
                  <a:latin typeface="微软雅黑" panose="020B0503020204020204" charset="-122"/>
                  <a:ea typeface="微软雅黑" panose="020B0503020204020204" charset="-122"/>
                </a:rPr>
                <a:t>物流系统的总目标经常不是单一的，要实现物流成本的最小化、服务水平的最大化、对环境影响的最小化、减少浪费等。在实现这些目标时，总是会出现一些矛盾，常称其为“效益背反”现象。“效益背反”是物流领域中很普遍的现象，是物流系统中内部矛盾的反映和表现。根据《中华人民共和国国家标准物流术语（GB/T 18354-1006）》，“效益背反”是指一种物流活动的高成本，会因另一种物流活动成本的降低或效益的提高而抵消的相互作用关系。例如，追求库存的合理化，必然牺牲运输成本的合理性；追求包装费用的节省，会影响其在运输、保管过程中的保护功能和方便功能而造成经济损失，</a:t>
              </a:r>
              <a:endParaRPr lang="zh-CN" sz="1500">
                <a:solidFill>
                  <a:srgbClr val="1B2F47"/>
                </a:solidFill>
                <a:latin typeface="微软雅黑" panose="020B0503020204020204" charset="-122"/>
                <a:ea typeface="微软雅黑" panose="020B0503020204020204" charset="-122"/>
              </a:endParaRPr>
            </a:p>
            <a:p>
              <a:pPr indent="457200" fontAlgn="auto">
                <a:lnSpc>
                  <a:spcPct val="150000"/>
                </a:lnSpc>
                <a:spcBef>
                  <a:spcPts val="0"/>
                </a:spcBef>
              </a:pPr>
              <a:r>
                <a:rPr lang="zh-CN" sz="1500">
                  <a:solidFill>
                    <a:srgbClr val="1B2F47"/>
                  </a:solidFill>
                  <a:latin typeface="微软雅黑" panose="020B0503020204020204" charset="-122"/>
                  <a:ea typeface="微软雅黑" panose="020B0503020204020204" charset="-122"/>
                </a:rPr>
                <a:t>效益背反的特性体现了物流系统中一方利益的追求要以牺牲另一方的利益为代价，如下表3-3所示的企业内部各部门对库存相背离的态度。这是一种此涨彼消，此盈彼亏的现象。因此，要使物流系统满足要求，就必须建立多目标函数，在多目标下寻求物流系统的最优化。</a:t>
              </a:r>
              <a:endParaRPr lang="zh-CN" sz="1500">
                <a:solidFill>
                  <a:srgbClr val="1B2F47"/>
                </a:solidFill>
                <a:latin typeface="微软雅黑" panose="020B0503020204020204" charset="-122"/>
                <a:ea typeface="微软雅黑" panose="020B0503020204020204" charset="-122"/>
              </a:endParaRPr>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2677478"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0001" y="1204913"/>
            <a:ext cx="2904649" cy="414020"/>
          </a:xfrm>
          <a:prstGeom prst="rect">
            <a:avLst/>
          </a:prstGeom>
        </p:spPr>
        <p:txBody>
          <a:bodyPr wrap="square">
            <a:spAutoFit/>
          </a:bodyPr>
          <a:lstStyle/>
          <a:p>
            <a:pPr algn="l"/>
            <a:r>
              <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rPr>
              <a:t>物流系统的特征</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aphicFrame>
        <p:nvGraphicFramePr>
          <p:cNvPr id="3" name="表格 2"/>
          <p:cNvGraphicFramePr/>
          <p:nvPr>
            <p:custDataLst>
              <p:tags r:id="rId1"/>
            </p:custDataLst>
          </p:nvPr>
        </p:nvGraphicFramePr>
        <p:xfrm>
          <a:off x="431006" y="2117884"/>
          <a:ext cx="8386445" cy="4384675"/>
        </p:xfrm>
        <a:graphic>
          <a:graphicData uri="http://schemas.openxmlformats.org/drawingml/2006/table">
            <a:tbl>
              <a:tblPr firstRow="1" bandRow="1">
                <a:tableStyleId>{5C22544A-7EE6-4342-B048-85BDC9FD1C3A}</a:tableStyleId>
              </a:tblPr>
              <a:tblGrid>
                <a:gridCol w="833120"/>
                <a:gridCol w="1574165"/>
                <a:gridCol w="1344295"/>
                <a:gridCol w="1145540"/>
                <a:gridCol w="3489325"/>
              </a:tblGrid>
              <a:tr h="601345">
                <a:tc>
                  <a:txBody>
                    <a:bodyPr/>
                    <a:p>
                      <a:pPr marL="0" indent="0" algn="ctr">
                        <a:lnSpc>
                          <a:spcPct val="150000"/>
                        </a:lnSpc>
                        <a:buNone/>
                      </a:pPr>
                      <a:r>
                        <a:rPr lang="zh-CN" altLang="en-US" sz="1350" u="none">
                          <a:latin typeface="微软雅黑" panose="020B0503020204020204" charset="-122"/>
                          <a:ea typeface="微软雅黑" panose="020B0503020204020204" charset="-122"/>
                        </a:rPr>
                        <a:t>职能部门</a:t>
                      </a:r>
                      <a:endParaRPr lang="zh-CN" altLang="en-US" sz="1350" u="none">
                        <a:latin typeface="微软雅黑" panose="020B0503020204020204" charset="-122"/>
                        <a:ea typeface="微软雅黑" panose="020B0503020204020204" charset="-122"/>
                      </a:endParaRPr>
                    </a:p>
                  </a:txBody>
                  <a:tcPr marL="0" marR="0" marT="0" marB="0" vert="horz" anchor="ctr">
                    <a:solidFill>
                      <a:schemeClr val="accent1">
                        <a:lumMod val="75000"/>
                      </a:schemeClr>
                    </a:solidFill>
                  </a:tcPr>
                </a:tc>
                <a:tc>
                  <a:txBody>
                    <a:bodyPr/>
                    <a:p>
                      <a:pPr marL="0" indent="0" algn="ctr">
                        <a:lnSpc>
                          <a:spcPct val="150000"/>
                        </a:lnSpc>
                        <a:buNone/>
                      </a:pPr>
                      <a:r>
                        <a:rPr lang="zh-CN" altLang="en-US" sz="1350" u="none">
                          <a:latin typeface="微软雅黑" panose="020B0503020204020204" charset="-122"/>
                          <a:ea typeface="微软雅黑" panose="020B0503020204020204" charset="-122"/>
                        </a:rPr>
                        <a:t>职能</a:t>
                      </a:r>
                      <a:endParaRPr lang="zh-CN" altLang="en-US" sz="1350" u="none">
                        <a:latin typeface="微软雅黑" panose="020B0503020204020204" charset="-122"/>
                        <a:ea typeface="微软雅黑" panose="020B0503020204020204" charset="-122"/>
                      </a:endParaRPr>
                    </a:p>
                  </a:txBody>
                  <a:tcPr marL="0" marR="0" marT="0" marB="0" vert="horz" anchor="ctr">
                    <a:solidFill>
                      <a:schemeClr val="accent1">
                        <a:lumMod val="75000"/>
                      </a:schemeClr>
                    </a:solidFill>
                  </a:tcP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库存目标</a:t>
                      </a:r>
                      <a:endParaRPr lang="zh-CN" altLang="en-US" sz="1350" u="none">
                        <a:latin typeface="微软雅黑" panose="020B0503020204020204" charset="-122"/>
                        <a:ea typeface="微软雅黑" panose="020B0503020204020204" charset="-122"/>
                      </a:endParaRPr>
                    </a:p>
                  </a:txBody>
                  <a:tcPr marL="0" marR="0" marT="0" marB="0" vert="horz" anchor="ctr">
                    <a:solidFill>
                      <a:schemeClr val="accent1">
                        <a:lumMod val="75000"/>
                      </a:schemeClr>
                    </a:solidFill>
                  </a:tcP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库存量的倾向</a:t>
                      </a:r>
                      <a:endParaRPr lang="zh-CN" altLang="en-US" sz="1350" u="none">
                        <a:latin typeface="微软雅黑" panose="020B0503020204020204" charset="-122"/>
                        <a:ea typeface="微软雅黑" panose="020B0503020204020204" charset="-122"/>
                      </a:endParaRPr>
                    </a:p>
                  </a:txBody>
                  <a:tcPr marL="0" marR="0" marT="0" marB="0" vert="horz" anchor="ctr">
                    <a:solidFill>
                      <a:schemeClr val="accent1">
                        <a:lumMod val="75000"/>
                      </a:schemeClr>
                    </a:solidFill>
                  </a:tcP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反应</a:t>
                      </a:r>
                      <a:endParaRPr lang="zh-CN" altLang="en-US" sz="1350" u="none">
                        <a:latin typeface="微软雅黑" panose="020B0503020204020204" charset="-122"/>
                        <a:ea typeface="微软雅黑" panose="020B0503020204020204" charset="-122"/>
                      </a:endParaRPr>
                    </a:p>
                  </a:txBody>
                  <a:tcPr marL="0" marR="0" marT="0" marB="0" vert="horz" anchor="ctr">
                    <a:solidFill>
                      <a:schemeClr val="accent1">
                        <a:lumMod val="75000"/>
                      </a:schemeClr>
                    </a:solidFill>
                  </a:tcPr>
                </a:tc>
              </a:tr>
              <a:tr h="378460">
                <a:tc>
                  <a:txBody>
                    <a:bodyPr/>
                    <a:p>
                      <a:pPr marL="0" indent="0" algn="ctr">
                        <a:lnSpc>
                          <a:spcPct val="150000"/>
                        </a:lnSpc>
                        <a:buNone/>
                      </a:pPr>
                      <a:r>
                        <a:rPr lang="zh-CN" altLang="en-US" sz="1350" u="none">
                          <a:latin typeface="微软雅黑" panose="020B0503020204020204" charset="-122"/>
                          <a:ea typeface="微软雅黑" panose="020B0503020204020204" charset="-122"/>
                        </a:rPr>
                        <a:t>营销</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出售产品</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降低缺货率</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高</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如果总是缺货，可保不住我们的客户</a:t>
                      </a:r>
                      <a:endParaRPr lang="zh-CN" altLang="en-US" sz="1350" u="none">
                        <a:latin typeface="微软雅黑" panose="020B0503020204020204" charset="-122"/>
                        <a:ea typeface="微软雅黑" panose="020B0503020204020204" charset="-122"/>
                      </a:endParaRPr>
                    </a:p>
                  </a:txBody>
                  <a:tcPr marL="0" marR="0" marT="0" marB="0" vert="horz" anchor="ctr"/>
                </a:tc>
              </a:tr>
              <a:tr h="756920">
                <a:tc>
                  <a:txBody>
                    <a:bodyPr/>
                    <a:p>
                      <a:pPr marL="0" indent="0" algn="ctr">
                        <a:lnSpc>
                          <a:spcPct val="150000"/>
                        </a:lnSpc>
                        <a:buNone/>
                      </a:pPr>
                      <a:r>
                        <a:rPr lang="zh-CN" altLang="en-US" sz="1350" u="none">
                          <a:latin typeface="微软雅黑" panose="020B0503020204020204" charset="-122"/>
                          <a:ea typeface="微软雅黑" panose="020B0503020204020204" charset="-122"/>
                        </a:rPr>
                        <a:t>生产</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生产产品</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有效的批量，保证连续生产</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高</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如果大批量生产将有效降低单位生产成本</a:t>
                      </a:r>
                      <a:endParaRPr lang="zh-CN" altLang="en-US" sz="1350" u="none">
                        <a:latin typeface="微软雅黑" panose="020B0503020204020204" charset="-122"/>
                        <a:ea typeface="微软雅黑" panose="020B0503020204020204" charset="-122"/>
                      </a:endParaRPr>
                    </a:p>
                  </a:txBody>
                  <a:tcPr marL="0" marR="0" marT="0" marB="0" vert="horz" anchor="ctr"/>
                </a:tc>
              </a:tr>
              <a:tr h="756285">
                <a:tc>
                  <a:txBody>
                    <a:bodyPr/>
                    <a:p>
                      <a:pPr marL="0" indent="0" algn="ctr">
                        <a:lnSpc>
                          <a:spcPct val="150000"/>
                        </a:lnSpc>
                        <a:buNone/>
                      </a:pPr>
                      <a:r>
                        <a:rPr lang="zh-CN" altLang="en-US" sz="1350" u="none">
                          <a:latin typeface="微软雅黑" panose="020B0503020204020204" charset="-122"/>
                          <a:ea typeface="微软雅黑" panose="020B0503020204020204" charset="-122"/>
                        </a:rPr>
                        <a:t>采购</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购入原材料，零部件等物料</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足够的批量，单位成本低</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高</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如果整批大量购进，享受数量折扣，省很多采购费用，降低单位成本</a:t>
                      </a:r>
                      <a:endParaRPr lang="zh-CN" altLang="en-US" sz="1350" u="none">
                        <a:latin typeface="微软雅黑" panose="020B0503020204020204" charset="-122"/>
                        <a:ea typeface="微软雅黑" panose="020B0503020204020204" charset="-122"/>
                      </a:endParaRPr>
                    </a:p>
                  </a:txBody>
                  <a:tcPr marL="0" marR="0" marT="0" marB="0" vert="horz" anchor="ctr"/>
                </a:tc>
              </a:tr>
              <a:tr h="756285">
                <a:tc>
                  <a:txBody>
                    <a:bodyPr/>
                    <a:p>
                      <a:pPr marL="0" indent="0" algn="ctr">
                        <a:lnSpc>
                          <a:spcPct val="150000"/>
                        </a:lnSpc>
                        <a:buNone/>
                      </a:pPr>
                      <a:r>
                        <a:rPr lang="zh-CN" altLang="en-US" sz="1350" u="none">
                          <a:latin typeface="微软雅黑" panose="020B0503020204020204" charset="-122"/>
                          <a:ea typeface="微软雅黑" panose="020B0503020204020204" charset="-122"/>
                        </a:rPr>
                        <a:t>财务</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提供流动资金</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资金的有效利用</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低</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存货已经积压了很多流动资金，库存水平应该更低一些</a:t>
                      </a:r>
                      <a:endParaRPr lang="zh-CN" altLang="en-US" sz="1350" u="none">
                        <a:latin typeface="微软雅黑" panose="020B0503020204020204" charset="-122"/>
                        <a:ea typeface="微软雅黑" panose="020B0503020204020204" charset="-122"/>
                      </a:endParaRPr>
                    </a:p>
                  </a:txBody>
                  <a:tcPr marL="0" marR="0" marT="0" marB="0" vert="horz" anchor="ctr"/>
                </a:tc>
              </a:tr>
              <a:tr h="378460">
                <a:tc>
                  <a:txBody>
                    <a:bodyPr/>
                    <a:p>
                      <a:pPr marL="0" indent="0" algn="ctr">
                        <a:lnSpc>
                          <a:spcPct val="150000"/>
                        </a:lnSpc>
                        <a:buNone/>
                      </a:pPr>
                      <a:r>
                        <a:rPr lang="zh-CN" altLang="en-US" sz="1350" u="none">
                          <a:latin typeface="微软雅黑" panose="020B0503020204020204" charset="-122"/>
                          <a:ea typeface="微软雅黑" panose="020B0503020204020204" charset="-122"/>
                        </a:rPr>
                        <a:t>工程</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设计产品</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避免陈旧</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低</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市场已经流行新产品了，剩下的库存不适用</a:t>
                      </a:r>
                      <a:endParaRPr lang="zh-CN" altLang="en-US" sz="1350" u="none">
                        <a:latin typeface="微软雅黑" panose="020B0503020204020204" charset="-122"/>
                        <a:ea typeface="微软雅黑" panose="020B0503020204020204" charset="-122"/>
                      </a:endParaRPr>
                    </a:p>
                  </a:txBody>
                  <a:tcPr marL="0" marR="0" marT="0" marB="0" vert="horz" anchor="ctr"/>
                </a:tc>
              </a:tr>
              <a:tr h="756920">
                <a:tc>
                  <a:txBody>
                    <a:bodyPr/>
                    <a:p>
                      <a:pPr marL="0" indent="0" algn="ctr">
                        <a:lnSpc>
                          <a:spcPct val="150000"/>
                        </a:lnSpc>
                        <a:buNone/>
                      </a:pPr>
                      <a:r>
                        <a:rPr lang="zh-CN" altLang="en-US" sz="1350" u="none">
                          <a:latin typeface="微软雅黑" panose="020B0503020204020204" charset="-122"/>
                          <a:ea typeface="微软雅黑" panose="020B0503020204020204" charset="-122"/>
                        </a:rPr>
                        <a:t>仓库</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保管原材料、半成品、产成品</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对物料管理有条理</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低</a:t>
                      </a:r>
                      <a:endParaRPr lang="zh-CN" altLang="en-US" sz="1350" u="none">
                        <a:latin typeface="微软雅黑" panose="020B0503020204020204" charset="-122"/>
                        <a:ea typeface="微软雅黑" panose="020B0503020204020204" charset="-122"/>
                      </a:endParaRPr>
                    </a:p>
                  </a:txBody>
                  <a:tcPr marL="0" marR="0" marT="0" marB="0" vert="horz" anchor="ctr"/>
                </a:tc>
                <a:tc>
                  <a:txBody>
                    <a:bodyPr/>
                    <a:p>
                      <a:pPr marL="0" indent="0" algn="ctr">
                        <a:lnSpc>
                          <a:spcPct val="150000"/>
                        </a:lnSpc>
                        <a:buNone/>
                      </a:pPr>
                      <a:r>
                        <a:rPr lang="zh-CN" altLang="en-US" sz="1350" u="none">
                          <a:latin typeface="微软雅黑" panose="020B0503020204020204" charset="-122"/>
                          <a:ea typeface="微软雅黑" panose="020B0503020204020204" charset="-122"/>
                        </a:rPr>
                        <a:t>已经没有货位放置更多的存货</a:t>
                      </a:r>
                      <a:endParaRPr lang="zh-CN" altLang="en-US" sz="1350" u="none">
                        <a:latin typeface="微软雅黑" panose="020B0503020204020204" charset="-122"/>
                        <a:ea typeface="微软雅黑" panose="020B0503020204020204" charset="-122"/>
                      </a:endParaRPr>
                    </a:p>
                  </a:txBody>
                  <a:tcPr marL="0" marR="0" marT="0" marB="0" vert="horz" anchor="ctr"/>
                </a:tc>
              </a:tr>
            </a:tbl>
          </a:graphicData>
        </a:graphic>
      </p:graphicFrame>
      <p:sp>
        <p:nvSpPr>
          <p:cNvPr id="16" name="文本框 15"/>
          <p:cNvSpPr txBox="1"/>
          <p:nvPr/>
        </p:nvSpPr>
        <p:spPr>
          <a:xfrm>
            <a:off x="2737961" y="1642586"/>
            <a:ext cx="4105910" cy="437515"/>
          </a:xfrm>
          <a:prstGeom prst="rect">
            <a:avLst/>
          </a:prstGeom>
          <a:noFill/>
        </p:spPr>
        <p:txBody>
          <a:bodyPr wrap="none" rtlCol="0">
            <a:spAutoFit/>
          </a:bodyPr>
          <a:p>
            <a:pPr algn="l">
              <a:lnSpc>
                <a:spcPct val="150000"/>
              </a:lnSpc>
            </a:pPr>
            <a:r>
              <a:rPr lang="zh-CN" altLang="en-US" sz="1500">
                <a:solidFill>
                  <a:srgbClr val="FF0000"/>
                </a:solidFill>
                <a:latin typeface="微软雅黑" panose="020B0503020204020204" charset="-122"/>
                <a:ea typeface="微软雅黑" panose="020B0503020204020204" charset="-122"/>
              </a:rPr>
              <a:t>表  企业内部各部门对库存相背离的目标和态度</a:t>
            </a:r>
            <a:endParaRPr lang="zh-CN" altLang="en-US" sz="1500">
              <a:solidFill>
                <a:srgbClr val="FF0000"/>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5423"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66224" y="1231106"/>
            <a:ext cx="1036320"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小提示</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27" name="组合 26"/>
          <p:cNvGrpSpPr/>
          <p:nvPr/>
        </p:nvGrpSpPr>
        <p:grpSpPr>
          <a:xfrm>
            <a:off x="773906" y="2065020"/>
            <a:ext cx="7589463" cy="2848025"/>
            <a:chOff x="1625" y="2221"/>
            <a:chExt cx="15935" cy="5980"/>
          </a:xfrm>
        </p:grpSpPr>
        <p:sp>
          <p:nvSpPr>
            <p:cNvPr id="15" name="文本框 14"/>
            <p:cNvSpPr txBox="1"/>
            <p:nvPr/>
          </p:nvSpPr>
          <p:spPr>
            <a:xfrm>
              <a:off x="6759" y="4071"/>
              <a:ext cx="10800" cy="2809"/>
            </a:xfrm>
            <a:prstGeom prst="rect">
              <a:avLst/>
            </a:prstGeom>
            <a:noFill/>
          </p:spPr>
          <p:txBody>
            <a:bodyPr wrap="square" rtlCol="0">
              <a:spAutoFit/>
            </a:bodyPr>
            <a:p>
              <a:pPr indent="0" algn="l" fontAlgn="auto">
                <a:lnSpc>
                  <a:spcPct val="150000"/>
                </a:lnSpc>
              </a:pPr>
              <a:r>
                <a:rPr lang="zh-CN" altLang="en-US" sz="1800">
                  <a:solidFill>
                    <a:srgbClr val="1B2F47"/>
                  </a:solidFill>
                  <a:latin typeface="微软雅黑" panose="020B0503020204020204" charset="-122"/>
                  <a:ea typeface="微软雅黑" panose="020B0503020204020204" charset="-122"/>
                </a:rPr>
                <a:t>你能否列出几个成本二律背反的例子，并分析每个实例中如何协调两者的成本，使整体成本达到帕累托最优呢？</a:t>
              </a:r>
              <a:endParaRPr lang="zh-CN" altLang="en-US" sz="1800">
                <a:solidFill>
                  <a:srgbClr val="1B2F47"/>
                </a:solidFill>
                <a:latin typeface="微软雅黑" panose="020B0503020204020204" charset="-122"/>
                <a:ea typeface="微软雅黑" panose="020B0503020204020204" charset="-122"/>
              </a:endParaRPr>
            </a:p>
          </p:txBody>
        </p:sp>
        <p:grpSp>
          <p:nvGrpSpPr>
            <p:cNvPr id="10251" name="组合 30"/>
            <p:cNvGrpSpPr/>
            <p:nvPr/>
          </p:nvGrpSpPr>
          <p:grpSpPr>
            <a:xfrm rot="0">
              <a:off x="4389" y="2809"/>
              <a:ext cx="2135" cy="2134"/>
              <a:chOff x="-229478" y="-296034"/>
              <a:chExt cx="850585" cy="850244"/>
            </a:xfrm>
          </p:grpSpPr>
          <p:sp>
            <p:nvSpPr>
              <p:cNvPr id="10252" name="椭圆 31"/>
              <p:cNvSpPr/>
              <p:nvPr/>
            </p:nvSpPr>
            <p:spPr>
              <a:xfrm>
                <a:off x="-229478" y="-296034"/>
                <a:ext cx="850585" cy="850244"/>
              </a:xfrm>
              <a:prstGeom prst="ellipse">
                <a:avLst/>
              </a:prstGeom>
              <a:solidFill>
                <a:srgbClr val="B82B14"/>
              </a:solidFill>
              <a:ln w="9525">
                <a:noFill/>
              </a:ln>
            </p:spPr>
            <p:txBody>
              <a:bodyPr anchor="ctr"/>
              <a:p>
                <a:pPr lvl="0" algn="ctr" eaLnBrk="1" hangingPunct="1"/>
                <a:endParaRPr lang="zh-CN" altLang="en-US" sz="100" dirty="0">
                  <a:solidFill>
                    <a:srgbClr val="FFFFFF"/>
                  </a:solidFill>
                  <a:latin typeface="Calibri" panose="020F0502020204030204" charset="0"/>
                  <a:ea typeface="宋体" panose="02010600030101010101" pitchFamily="2" charset="-122"/>
                </a:endParaRPr>
              </a:p>
            </p:txBody>
          </p:sp>
          <p:sp>
            <p:nvSpPr>
              <p:cNvPr id="10253" name="Freeform 13"/>
              <p:cNvSpPr>
                <a:spLocks noEditPoints="1"/>
              </p:cNvSpPr>
              <p:nvPr/>
            </p:nvSpPr>
            <p:spPr>
              <a:xfrm>
                <a:off x="17714" y="-189253"/>
                <a:ext cx="334143" cy="615467"/>
              </a:xfrm>
              <a:custGeom>
                <a:avLst/>
                <a:gdLst/>
                <a:ahLst/>
                <a:cxnLst>
                  <a:cxn ang="0">
                    <a:pos x="3567" y="115855"/>
                  </a:cxn>
                  <a:cxn ang="0">
                    <a:pos x="24967" y="137243"/>
                  </a:cxn>
                  <a:cxn ang="0">
                    <a:pos x="30317" y="135461"/>
                  </a:cxn>
                  <a:cxn ang="0">
                    <a:pos x="212218" y="74860"/>
                  </a:cxn>
                  <a:cxn ang="0">
                    <a:pos x="212218" y="53471"/>
                  </a:cxn>
                  <a:cxn ang="0">
                    <a:pos x="187251" y="40995"/>
                  </a:cxn>
                  <a:cxn ang="0">
                    <a:pos x="5350" y="101596"/>
                  </a:cxn>
                  <a:cxn ang="0">
                    <a:pos x="192601" y="49907"/>
                  </a:cxn>
                  <a:cxn ang="0">
                    <a:pos x="203301" y="62383"/>
                  </a:cxn>
                  <a:cxn ang="0">
                    <a:pos x="197951" y="74860"/>
                  </a:cxn>
                  <a:cxn ang="0">
                    <a:pos x="24967" y="126549"/>
                  </a:cxn>
                  <a:cxn ang="0">
                    <a:pos x="16050" y="119420"/>
                  </a:cxn>
                  <a:cxn ang="0">
                    <a:pos x="14267" y="105161"/>
                  </a:cxn>
                  <a:cxn ang="0">
                    <a:pos x="189034" y="49907"/>
                  </a:cxn>
                  <a:cxn ang="0">
                    <a:pos x="24967" y="76642"/>
                  </a:cxn>
                  <a:cxn ang="0">
                    <a:pos x="117701" y="49907"/>
                  </a:cxn>
                  <a:cxn ang="0">
                    <a:pos x="130184" y="17824"/>
                  </a:cxn>
                  <a:cxn ang="0">
                    <a:pos x="16050" y="30300"/>
                  </a:cxn>
                  <a:cxn ang="0">
                    <a:pos x="5350" y="62383"/>
                  </a:cxn>
                  <a:cxn ang="0">
                    <a:pos x="108784" y="14259"/>
                  </a:cxn>
                  <a:cxn ang="0">
                    <a:pos x="119484" y="21389"/>
                  </a:cxn>
                  <a:cxn ang="0">
                    <a:pos x="115917" y="39212"/>
                  </a:cxn>
                  <a:cxn ang="0">
                    <a:pos x="24967" y="65948"/>
                  </a:cxn>
                  <a:cxn ang="0">
                    <a:pos x="14267" y="53471"/>
                  </a:cxn>
                  <a:cxn ang="0">
                    <a:pos x="214001" y="180021"/>
                  </a:cxn>
                  <a:cxn ang="0">
                    <a:pos x="187251" y="160414"/>
                  </a:cxn>
                  <a:cxn ang="0">
                    <a:pos x="128401" y="196062"/>
                  </a:cxn>
                  <a:cxn ang="0">
                    <a:pos x="98084" y="245969"/>
                  </a:cxn>
                  <a:cxn ang="0">
                    <a:pos x="94517" y="176456"/>
                  </a:cxn>
                  <a:cxn ang="0">
                    <a:pos x="212218" y="135461"/>
                  </a:cxn>
                  <a:cxn ang="0">
                    <a:pos x="212218" y="114072"/>
                  </a:cxn>
                  <a:cxn ang="0">
                    <a:pos x="16050" y="151502"/>
                  </a:cxn>
                  <a:cxn ang="0">
                    <a:pos x="1783" y="172891"/>
                  </a:cxn>
                  <a:cxn ang="0">
                    <a:pos x="5350" y="181803"/>
                  </a:cxn>
                  <a:cxn ang="0">
                    <a:pos x="19617" y="196062"/>
                  </a:cxn>
                  <a:cxn ang="0">
                    <a:pos x="49934" y="215668"/>
                  </a:cxn>
                  <a:cxn ang="0">
                    <a:pos x="30317" y="245969"/>
                  </a:cxn>
                  <a:cxn ang="0">
                    <a:pos x="71334" y="372518"/>
                  </a:cxn>
                  <a:cxn ang="0">
                    <a:pos x="94517" y="401036"/>
                  </a:cxn>
                  <a:cxn ang="0">
                    <a:pos x="155151" y="381430"/>
                  </a:cxn>
                  <a:cxn ang="0">
                    <a:pos x="196168" y="333305"/>
                  </a:cxn>
                  <a:cxn ang="0">
                    <a:pos x="176551" y="245969"/>
                  </a:cxn>
                  <a:cxn ang="0">
                    <a:pos x="185468" y="208539"/>
                  </a:cxn>
                  <a:cxn ang="0">
                    <a:pos x="214001" y="180021"/>
                  </a:cxn>
                  <a:cxn ang="0">
                    <a:pos x="83817" y="180021"/>
                  </a:cxn>
                  <a:cxn ang="0">
                    <a:pos x="87384" y="245969"/>
                  </a:cxn>
                  <a:cxn ang="0">
                    <a:pos x="62417" y="215668"/>
                  </a:cxn>
                  <a:cxn ang="0">
                    <a:pos x="42800" y="192497"/>
                  </a:cxn>
                  <a:cxn ang="0">
                    <a:pos x="21400" y="185368"/>
                  </a:cxn>
                  <a:cxn ang="0">
                    <a:pos x="14267" y="172891"/>
                  </a:cxn>
                  <a:cxn ang="0">
                    <a:pos x="14267" y="165762"/>
                  </a:cxn>
                  <a:cxn ang="0">
                    <a:pos x="21400" y="160414"/>
                  </a:cxn>
                  <a:cxn ang="0">
                    <a:pos x="42800" y="153285"/>
                  </a:cxn>
                  <a:cxn ang="0">
                    <a:pos x="192601" y="110508"/>
                  </a:cxn>
                  <a:cxn ang="0">
                    <a:pos x="203301" y="122984"/>
                  </a:cxn>
                  <a:cxn ang="0">
                    <a:pos x="197951" y="135461"/>
                  </a:cxn>
                  <a:cxn ang="0">
                    <a:pos x="76684" y="174673"/>
                  </a:cxn>
                  <a:cxn ang="0">
                    <a:pos x="183684" y="197844"/>
                  </a:cxn>
                  <a:cxn ang="0">
                    <a:pos x="164068" y="245969"/>
                  </a:cxn>
                  <a:cxn ang="0">
                    <a:pos x="139101" y="196062"/>
                  </a:cxn>
                  <a:cxn ang="0">
                    <a:pos x="189034" y="171109"/>
                  </a:cxn>
                  <a:cxn ang="0">
                    <a:pos x="203301" y="183585"/>
                  </a:cxn>
                </a:cxnLst>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alpha val="100000"/>
                </a:srgbClr>
              </a:solidFill>
              <a:ln w="9525">
                <a:noFill/>
              </a:ln>
            </p:spPr>
            <p:txBody>
              <a:bodyPr/>
              <a:p>
                <a:endParaRPr lang="zh-CN" altLang="en-US" sz="100"/>
              </a:p>
            </p:txBody>
          </p:sp>
        </p:grpSp>
        <p:grpSp>
          <p:nvGrpSpPr>
            <p:cNvPr id="10254" name="组合 33"/>
            <p:cNvGrpSpPr/>
            <p:nvPr/>
          </p:nvGrpSpPr>
          <p:grpSpPr>
            <a:xfrm rot="0">
              <a:off x="1625" y="2221"/>
              <a:ext cx="2438" cy="5980"/>
              <a:chOff x="0" y="0"/>
              <a:chExt cx="1163638" cy="2852737"/>
            </a:xfrm>
          </p:grpSpPr>
          <p:sp>
            <p:nvSpPr>
              <p:cNvPr id="10255" name="Freeform 33"/>
              <p:cNvSpPr/>
              <p:nvPr/>
            </p:nvSpPr>
            <p:spPr>
              <a:xfrm>
                <a:off x="334963" y="252412"/>
                <a:ext cx="188913" cy="273050"/>
              </a:xfrm>
              <a:custGeom>
                <a:avLst/>
                <a:gdLst/>
                <a:ahLst/>
                <a:cxnLst>
                  <a:cxn ang="0">
                    <a:pos x="0" y="119280"/>
                  </a:cxn>
                  <a:cxn ang="0">
                    <a:pos x="7156" y="10060"/>
                  </a:cxn>
                  <a:cxn ang="0">
                    <a:pos x="128804" y="63233"/>
                  </a:cxn>
                  <a:cxn ang="0">
                    <a:pos x="177464" y="188261"/>
                  </a:cxn>
                  <a:cxn ang="0">
                    <a:pos x="88732" y="273050"/>
                  </a:cxn>
                  <a:cxn ang="0">
                    <a:pos x="0" y="119280"/>
                  </a:cxn>
                </a:cxnLst>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alpha val="100000"/>
                </a:srgbClr>
              </a:solidFill>
              <a:ln w="9525">
                <a:noFill/>
              </a:ln>
            </p:spPr>
            <p:txBody>
              <a:bodyPr/>
              <a:p>
                <a:endParaRPr lang="zh-CN" altLang="en-US" sz="100"/>
              </a:p>
            </p:txBody>
          </p:sp>
          <p:sp>
            <p:nvSpPr>
              <p:cNvPr id="10256" name="Freeform 34"/>
              <p:cNvSpPr/>
              <p:nvPr/>
            </p:nvSpPr>
            <p:spPr>
              <a:xfrm>
                <a:off x="200025" y="2590800"/>
                <a:ext cx="282575" cy="261937"/>
              </a:xfrm>
              <a:custGeom>
                <a:avLst/>
                <a:gdLst/>
                <a:ahLst/>
                <a:cxnLst>
                  <a:cxn ang="0">
                    <a:pos x="38926" y="23027"/>
                  </a:cxn>
                  <a:cxn ang="0">
                    <a:pos x="23067" y="146800"/>
                  </a:cxn>
                  <a:cxn ang="0">
                    <a:pos x="15859" y="181341"/>
                  </a:cxn>
                  <a:cxn ang="0">
                    <a:pos x="54785" y="181341"/>
                  </a:cxn>
                  <a:cxn ang="0">
                    <a:pos x="185980" y="250423"/>
                  </a:cxn>
                  <a:cxn ang="0">
                    <a:pos x="282575" y="220200"/>
                  </a:cxn>
                  <a:cxn ang="0">
                    <a:pos x="232115" y="138165"/>
                  </a:cxn>
                  <a:cxn ang="0">
                    <a:pos x="174447" y="23027"/>
                  </a:cxn>
                  <a:cxn ang="0">
                    <a:pos x="38926" y="23027"/>
                  </a:cxn>
                </a:cxnLst>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alpha val="100000"/>
                </a:srgbClr>
              </a:solidFill>
              <a:ln w="9525">
                <a:noFill/>
              </a:ln>
            </p:spPr>
            <p:txBody>
              <a:bodyPr/>
              <a:p>
                <a:endParaRPr lang="zh-CN" altLang="en-US" sz="100"/>
              </a:p>
            </p:txBody>
          </p:sp>
          <p:sp>
            <p:nvSpPr>
              <p:cNvPr id="10257" name="Freeform 35"/>
              <p:cNvSpPr/>
              <p:nvPr/>
            </p:nvSpPr>
            <p:spPr>
              <a:xfrm>
                <a:off x="928688" y="730250"/>
                <a:ext cx="234950" cy="152400"/>
              </a:xfrm>
              <a:custGeom>
                <a:avLst/>
                <a:gdLst/>
                <a:ahLst/>
                <a:cxnLst>
                  <a:cxn ang="0">
                    <a:pos x="41801" y="145211"/>
                  </a:cxn>
                  <a:cxn ang="0">
                    <a:pos x="131168" y="145211"/>
                  </a:cxn>
                  <a:cxn ang="0">
                    <a:pos x="234950" y="87702"/>
                  </a:cxn>
                  <a:cxn ang="0">
                    <a:pos x="234950" y="57509"/>
                  </a:cxn>
                  <a:cxn ang="0">
                    <a:pos x="172969" y="57509"/>
                  </a:cxn>
                  <a:cxn ang="0">
                    <a:pos x="89367" y="69011"/>
                  </a:cxn>
                  <a:cxn ang="0">
                    <a:pos x="69188" y="50321"/>
                  </a:cxn>
                  <a:cxn ang="0">
                    <a:pos x="80719" y="10064"/>
                  </a:cxn>
                  <a:cxn ang="0">
                    <a:pos x="41801" y="60385"/>
                  </a:cxn>
                  <a:cxn ang="0">
                    <a:pos x="0" y="99204"/>
                  </a:cxn>
                  <a:cxn ang="0">
                    <a:pos x="41801" y="145211"/>
                  </a:cxn>
                </a:cxnLst>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alpha val="100000"/>
                </a:srgbClr>
              </a:solidFill>
              <a:ln w="9525">
                <a:noFill/>
              </a:ln>
            </p:spPr>
            <p:txBody>
              <a:bodyPr/>
              <a:p>
                <a:endParaRPr lang="zh-CN" altLang="en-US" sz="100"/>
              </a:p>
            </p:txBody>
          </p:sp>
          <p:sp>
            <p:nvSpPr>
              <p:cNvPr id="10258" name="Freeform 36"/>
              <p:cNvSpPr/>
              <p:nvPr/>
            </p:nvSpPr>
            <p:spPr>
              <a:xfrm>
                <a:off x="342900" y="2543175"/>
                <a:ext cx="347663" cy="182562"/>
              </a:xfrm>
              <a:custGeom>
                <a:avLst/>
                <a:gdLst/>
                <a:ahLst/>
                <a:cxnLst>
                  <a:cxn ang="0">
                    <a:pos x="31737" y="142312"/>
                  </a:cxn>
                  <a:cxn ang="0">
                    <a:pos x="170225" y="181125"/>
                  </a:cxn>
                  <a:cxn ang="0">
                    <a:pos x="328909" y="181125"/>
                  </a:cxn>
                  <a:cxn ang="0">
                    <a:pos x="289960" y="142312"/>
                  </a:cxn>
                  <a:cxn ang="0">
                    <a:pos x="181766" y="103500"/>
                  </a:cxn>
                  <a:cxn ang="0">
                    <a:pos x="82227" y="0"/>
                  </a:cxn>
                  <a:cxn ang="0">
                    <a:pos x="7213" y="14375"/>
                  </a:cxn>
                  <a:cxn ang="0">
                    <a:pos x="31737" y="142312"/>
                  </a:cxn>
                </a:cxnLst>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alpha val="100000"/>
                </a:srgbClr>
              </a:solidFill>
              <a:ln w="9525">
                <a:noFill/>
              </a:ln>
            </p:spPr>
            <p:txBody>
              <a:bodyPr/>
              <a:p>
                <a:endParaRPr lang="zh-CN" altLang="en-US" sz="100"/>
              </a:p>
            </p:txBody>
          </p:sp>
          <p:sp>
            <p:nvSpPr>
              <p:cNvPr id="10259" name="Freeform 37"/>
              <p:cNvSpPr/>
              <p:nvPr/>
            </p:nvSpPr>
            <p:spPr>
              <a:xfrm>
                <a:off x="306388" y="1219200"/>
                <a:ext cx="322263" cy="1371600"/>
              </a:xfrm>
              <a:custGeom>
                <a:avLst/>
                <a:gdLst/>
                <a:ahLst/>
                <a:cxnLst>
                  <a:cxn ang="0">
                    <a:pos x="28773" y="1371600"/>
                  </a:cxn>
                  <a:cxn ang="0">
                    <a:pos x="130919" y="1341408"/>
                  </a:cxn>
                  <a:cxn ang="0">
                    <a:pos x="130919" y="1295400"/>
                  </a:cxn>
                  <a:cxn ang="0">
                    <a:pos x="107901" y="1255143"/>
                  </a:cxn>
                  <a:cxn ang="0">
                    <a:pos x="120849" y="1210574"/>
                  </a:cxn>
                  <a:cxn ang="0">
                    <a:pos x="100707" y="1173192"/>
                  </a:cxn>
                  <a:cxn ang="0">
                    <a:pos x="135235" y="1144438"/>
                  </a:cxn>
                  <a:cxn ang="0">
                    <a:pos x="116533" y="1078302"/>
                  </a:cxn>
                  <a:cxn ang="0">
                    <a:pos x="135235" y="960408"/>
                  </a:cxn>
                  <a:cxn ang="0">
                    <a:pos x="148183" y="881332"/>
                  </a:cxn>
                  <a:cxn ang="0">
                    <a:pos x="145306" y="869830"/>
                  </a:cxn>
                  <a:cxn ang="0">
                    <a:pos x="189905" y="833887"/>
                  </a:cxn>
                  <a:cxn ang="0">
                    <a:pos x="176957" y="783566"/>
                  </a:cxn>
                  <a:cxn ang="0">
                    <a:pos x="205730" y="723181"/>
                  </a:cxn>
                  <a:cxn ang="0">
                    <a:pos x="306438" y="224287"/>
                  </a:cxn>
                  <a:cxn ang="0">
                    <a:pos x="307876" y="0"/>
                  </a:cxn>
                  <a:cxn ang="0">
                    <a:pos x="205730" y="25879"/>
                  </a:cxn>
                  <a:cxn ang="0">
                    <a:pos x="145306" y="94891"/>
                  </a:cxn>
                  <a:cxn ang="0">
                    <a:pos x="44599" y="401128"/>
                  </a:cxn>
                  <a:cxn ang="0">
                    <a:pos x="57547" y="685800"/>
                  </a:cxn>
                  <a:cxn ang="0">
                    <a:pos x="10071" y="920151"/>
                  </a:cxn>
                  <a:cxn ang="0">
                    <a:pos x="10071" y="1263770"/>
                  </a:cxn>
                  <a:cxn ang="0">
                    <a:pos x="28773" y="1371600"/>
                  </a:cxn>
                </a:cxnLst>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alpha val="100000"/>
                </a:srgbClr>
              </a:solidFill>
              <a:ln w="9525">
                <a:noFill/>
              </a:ln>
            </p:spPr>
            <p:txBody>
              <a:bodyPr/>
              <a:p>
                <a:endParaRPr lang="zh-CN" altLang="en-US" sz="100"/>
              </a:p>
            </p:txBody>
          </p:sp>
          <p:sp>
            <p:nvSpPr>
              <p:cNvPr id="10260" name="Freeform 38"/>
              <p:cNvSpPr/>
              <p:nvPr/>
            </p:nvSpPr>
            <p:spPr>
              <a:xfrm>
                <a:off x="306388" y="1219200"/>
                <a:ext cx="307975" cy="1371600"/>
              </a:xfrm>
              <a:custGeom>
                <a:avLst/>
                <a:gdLst/>
                <a:ahLst/>
                <a:cxnLst>
                  <a:cxn ang="0">
                    <a:pos x="307975" y="0"/>
                  </a:cxn>
                  <a:cxn ang="0">
                    <a:pos x="205796" y="25879"/>
                  </a:cxn>
                  <a:cxn ang="0">
                    <a:pos x="145353" y="94891"/>
                  </a:cxn>
                  <a:cxn ang="0">
                    <a:pos x="44613" y="401128"/>
                  </a:cxn>
                  <a:cxn ang="0">
                    <a:pos x="57565" y="685800"/>
                  </a:cxn>
                  <a:cxn ang="0">
                    <a:pos x="10074" y="920151"/>
                  </a:cxn>
                  <a:cxn ang="0">
                    <a:pos x="10074" y="1263770"/>
                  </a:cxn>
                  <a:cxn ang="0">
                    <a:pos x="28783" y="1371600"/>
                  </a:cxn>
                  <a:cxn ang="0">
                    <a:pos x="130961" y="1341408"/>
                  </a:cxn>
                  <a:cxn ang="0">
                    <a:pos x="133840" y="1321279"/>
                  </a:cxn>
                  <a:cxn ang="0">
                    <a:pos x="89226" y="1275272"/>
                  </a:cxn>
                  <a:cxn ang="0">
                    <a:pos x="109374" y="1258019"/>
                  </a:cxn>
                  <a:cxn ang="0">
                    <a:pos x="107935" y="1255143"/>
                  </a:cxn>
                  <a:cxn ang="0">
                    <a:pos x="122327" y="1227826"/>
                  </a:cxn>
                  <a:cxn ang="0">
                    <a:pos x="79152" y="1164566"/>
                  </a:cxn>
                  <a:cxn ang="0">
                    <a:pos x="105057" y="1170317"/>
                  </a:cxn>
                  <a:cxn ang="0">
                    <a:pos x="135279" y="1144438"/>
                  </a:cxn>
                  <a:cxn ang="0">
                    <a:pos x="133840" y="1141562"/>
                  </a:cxn>
                  <a:cxn ang="0">
                    <a:pos x="79152" y="1111370"/>
                  </a:cxn>
                  <a:cxn ang="0">
                    <a:pos x="57565" y="1029419"/>
                  </a:cxn>
                  <a:cxn ang="0">
                    <a:pos x="118009" y="1088366"/>
                  </a:cxn>
                  <a:cxn ang="0">
                    <a:pos x="94983" y="970472"/>
                  </a:cxn>
                  <a:cxn ang="0">
                    <a:pos x="125205" y="1026543"/>
                  </a:cxn>
                  <a:cxn ang="0">
                    <a:pos x="133840" y="964721"/>
                  </a:cxn>
                  <a:cxn ang="0">
                    <a:pos x="94983" y="874143"/>
                  </a:cxn>
                  <a:cxn ang="0">
                    <a:pos x="112253" y="802257"/>
                  </a:cxn>
                  <a:cxn ang="0">
                    <a:pos x="152548" y="862642"/>
                  </a:cxn>
                  <a:cxn ang="0">
                    <a:pos x="189966" y="833887"/>
                  </a:cxn>
                  <a:cxn ang="0">
                    <a:pos x="112253" y="746185"/>
                  </a:cxn>
                  <a:cxn ang="0">
                    <a:pos x="133840" y="705928"/>
                  </a:cxn>
                  <a:cxn ang="0">
                    <a:pos x="201479" y="733245"/>
                  </a:cxn>
                  <a:cxn ang="0">
                    <a:pos x="205796" y="724619"/>
                  </a:cxn>
                  <a:cxn ang="0">
                    <a:pos x="135279" y="644106"/>
                  </a:cxn>
                  <a:cxn ang="0">
                    <a:pos x="205796" y="424132"/>
                  </a:cxn>
                  <a:cxn ang="0">
                    <a:pos x="305097" y="219974"/>
                  </a:cxn>
                  <a:cxn ang="0">
                    <a:pos x="307975" y="0"/>
                  </a:cxn>
                </a:cxnLst>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alpha val="100000"/>
                </a:srgbClr>
              </a:solidFill>
              <a:ln w="9525">
                <a:noFill/>
              </a:ln>
            </p:spPr>
            <p:txBody>
              <a:bodyPr/>
              <a:p>
                <a:endParaRPr lang="zh-CN" altLang="en-US" sz="100"/>
              </a:p>
            </p:txBody>
          </p:sp>
          <p:sp>
            <p:nvSpPr>
              <p:cNvPr id="10261" name="Freeform 39"/>
              <p:cNvSpPr/>
              <p:nvPr/>
            </p:nvSpPr>
            <p:spPr>
              <a:xfrm>
                <a:off x="138113" y="1192212"/>
                <a:ext cx="438150" cy="1462087"/>
              </a:xfrm>
              <a:custGeom>
                <a:avLst/>
                <a:gdLst/>
                <a:ahLst/>
                <a:cxnLst>
                  <a:cxn ang="0">
                    <a:pos x="50445" y="1244789"/>
                  </a:cxn>
                  <a:cxn ang="0">
                    <a:pos x="87918" y="1462087"/>
                  </a:cxn>
                  <a:cxn ang="0">
                    <a:pos x="174395" y="1462087"/>
                  </a:cxn>
                  <a:cxn ang="0">
                    <a:pos x="236370" y="1421793"/>
                  </a:cxn>
                  <a:cxn ang="0">
                    <a:pos x="236370" y="1316742"/>
                  </a:cxn>
                  <a:cxn ang="0">
                    <a:pos x="211869" y="1231837"/>
                  </a:cxn>
                  <a:cxn ang="0">
                    <a:pos x="211869" y="1086492"/>
                  </a:cxn>
                  <a:cxn ang="0">
                    <a:pos x="230605" y="844729"/>
                  </a:cxn>
                  <a:cxn ang="0">
                    <a:pos x="265196" y="712336"/>
                  </a:cxn>
                  <a:cxn ang="0">
                    <a:pos x="265196" y="554039"/>
                  </a:cxn>
                  <a:cxn ang="0">
                    <a:pos x="325730" y="418767"/>
                  </a:cxn>
                  <a:cxn ang="0">
                    <a:pos x="407883" y="155419"/>
                  </a:cxn>
                  <a:cxn ang="0">
                    <a:pos x="438150" y="35977"/>
                  </a:cxn>
                  <a:cxn ang="0">
                    <a:pos x="255107" y="7195"/>
                  </a:cxn>
                  <a:cxn ang="0">
                    <a:pos x="72064" y="7195"/>
                  </a:cxn>
                  <a:cxn ang="0">
                    <a:pos x="18737" y="233128"/>
                  </a:cxn>
                  <a:cxn ang="0">
                    <a:pos x="37473" y="405815"/>
                  </a:cxn>
                  <a:cxn ang="0">
                    <a:pos x="43238" y="497915"/>
                  </a:cxn>
                  <a:cxn ang="0">
                    <a:pos x="56210" y="646139"/>
                  </a:cxn>
                  <a:cxn ang="0">
                    <a:pos x="17295" y="749751"/>
                  </a:cxn>
                  <a:cxn ang="0">
                    <a:pos x="14413" y="1060589"/>
                  </a:cxn>
                  <a:cxn ang="0">
                    <a:pos x="50445" y="1244789"/>
                  </a:cxn>
                </a:cxnLst>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alpha val="100000"/>
                </a:srgbClr>
              </a:solidFill>
              <a:ln w="9525">
                <a:noFill/>
              </a:ln>
            </p:spPr>
            <p:txBody>
              <a:bodyPr/>
              <a:p>
                <a:endParaRPr lang="zh-CN" altLang="en-US" sz="100"/>
              </a:p>
            </p:txBody>
          </p:sp>
          <p:sp>
            <p:nvSpPr>
              <p:cNvPr id="10262" name="Freeform 40"/>
              <p:cNvSpPr/>
              <p:nvPr/>
            </p:nvSpPr>
            <p:spPr>
              <a:xfrm>
                <a:off x="139700" y="1843087"/>
                <a:ext cx="238125" cy="811212"/>
              </a:xfrm>
              <a:custGeom>
                <a:avLst/>
                <a:gdLst/>
                <a:ahLst/>
                <a:cxnLst>
                  <a:cxn ang="0">
                    <a:pos x="238125" y="81984"/>
                  </a:cxn>
                  <a:cxn ang="0">
                    <a:pos x="54841" y="0"/>
                  </a:cxn>
                  <a:cxn ang="0">
                    <a:pos x="15875" y="99244"/>
                  </a:cxn>
                  <a:cxn ang="0">
                    <a:pos x="11545" y="401291"/>
                  </a:cxn>
                  <a:cxn ang="0">
                    <a:pos x="11545" y="404168"/>
                  </a:cxn>
                  <a:cxn ang="0">
                    <a:pos x="11545" y="405606"/>
                  </a:cxn>
                  <a:cxn ang="0">
                    <a:pos x="11545" y="407044"/>
                  </a:cxn>
                  <a:cxn ang="0">
                    <a:pos x="12989" y="409921"/>
                  </a:cxn>
                  <a:cxn ang="0">
                    <a:pos x="49068" y="594026"/>
                  </a:cxn>
                  <a:cxn ang="0">
                    <a:pos x="80818" y="806897"/>
                  </a:cxn>
                  <a:cxn ang="0">
                    <a:pos x="82261" y="805459"/>
                  </a:cxn>
                  <a:cxn ang="0">
                    <a:pos x="86591" y="811212"/>
                  </a:cxn>
                  <a:cxn ang="0">
                    <a:pos x="173182" y="811212"/>
                  </a:cxn>
                  <a:cxn ang="0">
                    <a:pos x="229466" y="775254"/>
                  </a:cxn>
                  <a:cxn ang="0">
                    <a:pos x="199159" y="724913"/>
                  </a:cxn>
                  <a:cxn ang="0">
                    <a:pos x="106795" y="724913"/>
                  </a:cxn>
                  <a:cxn ang="0">
                    <a:pos x="235239" y="665942"/>
                  </a:cxn>
                  <a:cxn ang="0">
                    <a:pos x="72159" y="688955"/>
                  </a:cxn>
                  <a:cxn ang="0">
                    <a:pos x="73602" y="595464"/>
                  </a:cxn>
                  <a:cxn ang="0">
                    <a:pos x="134216" y="632860"/>
                  </a:cxn>
                  <a:cxn ang="0">
                    <a:pos x="76489" y="533616"/>
                  </a:cxn>
                  <a:cxn ang="0">
                    <a:pos x="134216" y="546561"/>
                  </a:cxn>
                  <a:cxn ang="0">
                    <a:pos x="73602" y="487590"/>
                  </a:cxn>
                  <a:cxn ang="0">
                    <a:pos x="134216" y="425742"/>
                  </a:cxn>
                  <a:cxn ang="0">
                    <a:pos x="114011" y="349512"/>
                  </a:cxn>
                  <a:cxn ang="0">
                    <a:pos x="57727" y="336567"/>
                  </a:cxn>
                  <a:cxn ang="0">
                    <a:pos x="60614" y="323622"/>
                  </a:cxn>
                  <a:cxn ang="0">
                    <a:pos x="134216" y="221501"/>
                  </a:cxn>
                  <a:cxn ang="0">
                    <a:pos x="53398" y="221501"/>
                  </a:cxn>
                  <a:cxn ang="0">
                    <a:pos x="155864" y="158215"/>
                  </a:cxn>
                  <a:cxn ang="0">
                    <a:pos x="129886" y="142394"/>
                  </a:cxn>
                  <a:cxn ang="0">
                    <a:pos x="53398" y="129449"/>
                  </a:cxn>
                  <a:cxn ang="0">
                    <a:pos x="106795" y="116504"/>
                  </a:cxn>
                  <a:cxn ang="0">
                    <a:pos x="57727" y="81984"/>
                  </a:cxn>
                  <a:cxn ang="0">
                    <a:pos x="238125" y="81984"/>
                  </a:cxn>
                </a:cxnLst>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alpha val="100000"/>
                </a:srgbClr>
              </a:solidFill>
              <a:ln w="9525">
                <a:noFill/>
              </a:ln>
            </p:spPr>
            <p:txBody>
              <a:bodyPr/>
              <a:p>
                <a:endParaRPr lang="zh-CN" altLang="en-US" sz="100"/>
              </a:p>
            </p:txBody>
          </p:sp>
          <p:sp>
            <p:nvSpPr>
              <p:cNvPr id="10263" name="Freeform 41"/>
              <p:cNvSpPr/>
              <p:nvPr/>
            </p:nvSpPr>
            <p:spPr>
              <a:xfrm>
                <a:off x="123825" y="1193800"/>
                <a:ext cx="452438" cy="608012"/>
              </a:xfrm>
              <a:custGeom>
                <a:avLst/>
                <a:gdLst/>
                <a:ahLst/>
                <a:cxnLst>
                  <a:cxn ang="0">
                    <a:pos x="269446" y="5763"/>
                  </a:cxn>
                  <a:cxn ang="0">
                    <a:pos x="86453" y="5763"/>
                  </a:cxn>
                  <a:cxn ang="0">
                    <a:pos x="10086" y="210355"/>
                  </a:cxn>
                  <a:cxn ang="0">
                    <a:pos x="12968" y="384690"/>
                  </a:cxn>
                  <a:cxn ang="0">
                    <a:pos x="25936" y="502835"/>
                  </a:cxn>
                  <a:cxn ang="0">
                    <a:pos x="66281" y="608012"/>
                  </a:cxn>
                  <a:cxn ang="0">
                    <a:pos x="149852" y="485545"/>
                  </a:cxn>
                  <a:cxn ang="0">
                    <a:pos x="89335" y="508598"/>
                  </a:cxn>
                  <a:cxn ang="0">
                    <a:pos x="128239" y="301124"/>
                  </a:cxn>
                  <a:cxn ang="0">
                    <a:pos x="149852" y="142638"/>
                  </a:cxn>
                  <a:cxn ang="0">
                    <a:pos x="340049" y="142638"/>
                  </a:cxn>
                  <a:cxn ang="0">
                    <a:pos x="414975" y="171454"/>
                  </a:cxn>
                  <a:cxn ang="0">
                    <a:pos x="422179" y="154164"/>
                  </a:cxn>
                  <a:cxn ang="0">
                    <a:pos x="452438" y="34579"/>
                  </a:cxn>
                  <a:cxn ang="0">
                    <a:pos x="269446" y="5763"/>
                  </a:cxn>
                </a:cxnLst>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alpha val="100000"/>
                </a:srgbClr>
              </a:solidFill>
              <a:ln w="9525">
                <a:noFill/>
              </a:ln>
            </p:spPr>
            <p:txBody>
              <a:bodyPr/>
              <a:p>
                <a:endParaRPr lang="zh-CN" altLang="en-US" sz="100"/>
              </a:p>
            </p:txBody>
          </p:sp>
          <p:sp>
            <p:nvSpPr>
              <p:cNvPr id="10264" name="Freeform 42"/>
              <p:cNvSpPr/>
              <p:nvPr/>
            </p:nvSpPr>
            <p:spPr>
              <a:xfrm>
                <a:off x="274638" y="1130300"/>
                <a:ext cx="339725" cy="120650"/>
              </a:xfrm>
              <a:custGeom>
                <a:avLst/>
                <a:gdLst/>
                <a:ahLst/>
                <a:cxnLst>
                  <a:cxn ang="0">
                    <a:pos x="0" y="56691"/>
                  </a:cxn>
                  <a:cxn ang="0">
                    <a:pos x="274947" y="117743"/>
                  </a:cxn>
                  <a:cxn ang="0">
                    <a:pos x="339725" y="88670"/>
                  </a:cxn>
                  <a:cxn ang="0">
                    <a:pos x="331088" y="24711"/>
                  </a:cxn>
                  <a:cxn ang="0">
                    <a:pos x="12956" y="0"/>
                  </a:cxn>
                  <a:cxn ang="0">
                    <a:pos x="0" y="56691"/>
                  </a:cxn>
                </a:cxnLst>
                <a:pathLst>
                  <a:path w="236" h="83">
                    <a:moveTo>
                      <a:pt x="0" y="39"/>
                    </a:moveTo>
                    <a:cubicBezTo>
                      <a:pt x="0" y="39"/>
                      <a:pt x="136" y="83"/>
                      <a:pt x="191" y="81"/>
                    </a:cubicBezTo>
                    <a:lnTo>
                      <a:pt x="236" y="61"/>
                    </a:lnTo>
                    <a:lnTo>
                      <a:pt x="230" y="17"/>
                    </a:lnTo>
                    <a:lnTo>
                      <a:pt x="9" y="0"/>
                    </a:lnTo>
                    <a:lnTo>
                      <a:pt x="0" y="39"/>
                    </a:lnTo>
                    <a:close/>
                  </a:path>
                </a:pathLst>
              </a:custGeom>
              <a:solidFill>
                <a:srgbClr val="2E2C2C">
                  <a:alpha val="100000"/>
                </a:srgbClr>
              </a:solidFill>
              <a:ln w="9525">
                <a:noFill/>
              </a:ln>
            </p:spPr>
            <p:txBody>
              <a:bodyPr/>
              <a:p>
                <a:endParaRPr lang="zh-CN" altLang="en-US" sz="100"/>
              </a:p>
            </p:txBody>
          </p:sp>
          <p:sp>
            <p:nvSpPr>
              <p:cNvPr id="10265" name="Freeform 43"/>
              <p:cNvSpPr/>
              <p:nvPr/>
            </p:nvSpPr>
            <p:spPr>
              <a:xfrm>
                <a:off x="298450" y="344487"/>
                <a:ext cx="309563" cy="857250"/>
              </a:xfrm>
              <a:custGeom>
                <a:avLst/>
                <a:gdLst/>
                <a:ahLst/>
                <a:cxnLst>
                  <a:cxn ang="0">
                    <a:pos x="2880" y="768073"/>
                  </a:cxn>
                  <a:cxn ang="0">
                    <a:pos x="102228" y="842867"/>
                  </a:cxn>
                  <a:cxn ang="0">
                    <a:pos x="309563" y="828483"/>
                  </a:cxn>
                  <a:cxn ang="0">
                    <a:pos x="277887" y="558076"/>
                  </a:cxn>
                  <a:cxn ang="0">
                    <a:pos x="293725" y="384036"/>
                  </a:cxn>
                  <a:cxn ang="0">
                    <a:pos x="214534" y="159656"/>
                  </a:cxn>
                  <a:cxn ang="0">
                    <a:pos x="203016" y="46027"/>
                  </a:cxn>
                  <a:cxn ang="0">
                    <a:pos x="177099" y="113629"/>
                  </a:cxn>
                  <a:cxn ang="0">
                    <a:pos x="35996" y="0"/>
                  </a:cxn>
                  <a:cxn ang="0">
                    <a:pos x="2880" y="40273"/>
                  </a:cxn>
                  <a:cxn ang="0">
                    <a:pos x="2880" y="768073"/>
                  </a:cxn>
                </a:cxnLst>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alpha val="100000"/>
                </a:srgbClr>
              </a:solidFill>
              <a:ln w="9525">
                <a:noFill/>
              </a:ln>
            </p:spPr>
            <p:txBody>
              <a:bodyPr/>
              <a:p>
                <a:endParaRPr lang="zh-CN" altLang="en-US" sz="100"/>
              </a:p>
            </p:txBody>
          </p:sp>
          <p:sp>
            <p:nvSpPr>
              <p:cNvPr id="10266" name="Freeform 44"/>
              <p:cNvSpPr/>
              <p:nvPr/>
            </p:nvSpPr>
            <p:spPr>
              <a:xfrm>
                <a:off x="298450" y="344487"/>
                <a:ext cx="309563" cy="857250"/>
              </a:xfrm>
              <a:custGeom>
                <a:avLst/>
                <a:gdLst/>
                <a:ahLst/>
                <a:cxnLst>
                  <a:cxn ang="0">
                    <a:pos x="214534" y="831360"/>
                  </a:cxn>
                  <a:cxn ang="0">
                    <a:pos x="56153" y="732115"/>
                  </a:cxn>
                  <a:cxn ang="0">
                    <a:pos x="64792" y="676019"/>
                  </a:cxn>
                  <a:cxn ang="0">
                    <a:pos x="214534" y="762320"/>
                  </a:cxn>
                  <a:cxn ang="0">
                    <a:pos x="67672" y="535062"/>
                  </a:cxn>
                  <a:cxn ang="0">
                    <a:pos x="46074" y="113629"/>
                  </a:cxn>
                  <a:cxn ang="0">
                    <a:pos x="112307" y="174039"/>
                  </a:cxn>
                  <a:cxn ang="0">
                    <a:pos x="67672" y="99245"/>
                  </a:cxn>
                  <a:cxn ang="0">
                    <a:pos x="138223" y="90615"/>
                  </a:cxn>
                  <a:cxn ang="0">
                    <a:pos x="35996" y="0"/>
                  </a:cxn>
                  <a:cxn ang="0">
                    <a:pos x="2880" y="40273"/>
                  </a:cxn>
                  <a:cxn ang="0">
                    <a:pos x="2880" y="768073"/>
                  </a:cxn>
                  <a:cxn ang="0">
                    <a:pos x="102228" y="842867"/>
                  </a:cxn>
                  <a:cxn ang="0">
                    <a:pos x="309563" y="828483"/>
                  </a:cxn>
                  <a:cxn ang="0">
                    <a:pos x="309563" y="827045"/>
                  </a:cxn>
                  <a:cxn ang="0">
                    <a:pos x="214534" y="831360"/>
                  </a:cxn>
                </a:cxnLst>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alpha val="100000"/>
                </a:srgbClr>
              </a:solidFill>
              <a:ln w="9525">
                <a:noFill/>
              </a:ln>
            </p:spPr>
            <p:txBody>
              <a:bodyPr/>
              <a:p>
                <a:endParaRPr lang="zh-CN" altLang="en-US" sz="100"/>
              </a:p>
            </p:txBody>
          </p:sp>
          <p:sp>
            <p:nvSpPr>
              <p:cNvPr id="10267" name="Freeform 45"/>
              <p:cNvSpPr/>
              <p:nvPr/>
            </p:nvSpPr>
            <p:spPr>
              <a:xfrm>
                <a:off x="0" y="371475"/>
                <a:ext cx="457200" cy="1096962"/>
              </a:xfrm>
              <a:custGeom>
                <a:avLst/>
                <a:gdLst/>
                <a:ahLst/>
                <a:cxnLst>
                  <a:cxn ang="0">
                    <a:pos x="0" y="1049518"/>
                  </a:cxn>
                  <a:cxn ang="0">
                    <a:pos x="166777" y="1096962"/>
                  </a:cxn>
                  <a:cxn ang="0">
                    <a:pos x="378125" y="704471"/>
                  </a:cxn>
                  <a:cxn ang="0">
                    <a:pos x="444260" y="520446"/>
                  </a:cxn>
                  <a:cxn ang="0">
                    <a:pos x="291860" y="0"/>
                  </a:cxn>
                  <a:cxn ang="0">
                    <a:pos x="166777" y="69009"/>
                  </a:cxn>
                  <a:cxn ang="0">
                    <a:pos x="169653" y="342172"/>
                  </a:cxn>
                  <a:cxn ang="0">
                    <a:pos x="0" y="1049518"/>
                  </a:cxn>
                </a:cxnLst>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alpha val="100000"/>
                </a:srgbClr>
              </a:solidFill>
              <a:ln w="9525">
                <a:noFill/>
              </a:ln>
            </p:spPr>
            <p:txBody>
              <a:bodyPr/>
              <a:p>
                <a:endParaRPr lang="zh-CN" altLang="en-US" sz="100"/>
              </a:p>
            </p:txBody>
          </p:sp>
          <p:sp>
            <p:nvSpPr>
              <p:cNvPr id="10268" name="Freeform 46"/>
              <p:cNvSpPr/>
              <p:nvPr/>
            </p:nvSpPr>
            <p:spPr>
              <a:xfrm>
                <a:off x="430213" y="457200"/>
                <a:ext cx="184150" cy="730250"/>
              </a:xfrm>
              <a:custGeom>
                <a:avLst/>
                <a:gdLst/>
                <a:ahLst/>
                <a:cxnLst>
                  <a:cxn ang="0">
                    <a:pos x="98600" y="679838"/>
                  </a:cxn>
                  <a:cxn ang="0">
                    <a:pos x="146450" y="730250"/>
                  </a:cxn>
                  <a:cxn ang="0">
                    <a:pos x="184150" y="688480"/>
                  </a:cxn>
                  <a:cxn ang="0">
                    <a:pos x="142100" y="313993"/>
                  </a:cxn>
                  <a:cxn ang="0">
                    <a:pos x="62350" y="76338"/>
                  </a:cxn>
                  <a:cxn ang="0">
                    <a:pos x="44950" y="0"/>
                  </a:cxn>
                  <a:cxn ang="0">
                    <a:pos x="0" y="46091"/>
                  </a:cxn>
                  <a:cxn ang="0">
                    <a:pos x="20300" y="84980"/>
                  </a:cxn>
                  <a:cxn ang="0">
                    <a:pos x="59450" y="265022"/>
                  </a:cxn>
                  <a:cxn ang="0">
                    <a:pos x="98600" y="679838"/>
                  </a:cxn>
                </a:cxnLst>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alpha val="100000"/>
                </a:srgbClr>
              </a:solidFill>
              <a:ln w="9525">
                <a:noFill/>
              </a:ln>
            </p:spPr>
            <p:txBody>
              <a:bodyPr/>
              <a:p>
                <a:endParaRPr lang="zh-CN" altLang="en-US" sz="100"/>
              </a:p>
            </p:txBody>
          </p:sp>
          <p:sp>
            <p:nvSpPr>
              <p:cNvPr id="10269" name="Freeform 47"/>
              <p:cNvSpPr/>
              <p:nvPr/>
            </p:nvSpPr>
            <p:spPr>
              <a:xfrm>
                <a:off x="614363" y="725487"/>
                <a:ext cx="412750" cy="296862"/>
              </a:xfrm>
              <a:custGeom>
                <a:avLst/>
                <a:gdLst/>
                <a:ahLst/>
                <a:cxnLst>
                  <a:cxn ang="0">
                    <a:pos x="398368" y="217603"/>
                  </a:cxn>
                  <a:cxn ang="0">
                    <a:pos x="343719" y="77818"/>
                  </a:cxn>
                  <a:cxn ang="0">
                    <a:pos x="221476" y="109522"/>
                  </a:cxn>
                  <a:cxn ang="0">
                    <a:pos x="182645" y="129697"/>
                  </a:cxn>
                  <a:cxn ang="0">
                    <a:pos x="125119" y="129697"/>
                  </a:cxn>
                  <a:cxn ang="0">
                    <a:pos x="71908" y="129697"/>
                  </a:cxn>
                  <a:cxn ang="0">
                    <a:pos x="53212" y="110963"/>
                  </a:cxn>
                  <a:cxn ang="0">
                    <a:pos x="17258" y="0"/>
                  </a:cxn>
                  <a:cxn ang="0">
                    <a:pos x="0" y="252189"/>
                  </a:cxn>
                  <a:cxn ang="0">
                    <a:pos x="8629" y="295421"/>
                  </a:cxn>
                  <a:cxn ang="0">
                    <a:pos x="175455" y="276687"/>
                  </a:cxn>
                  <a:cxn ang="0">
                    <a:pos x="398368" y="217603"/>
                  </a:cxn>
                </a:cxnLst>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alpha val="100000"/>
                </a:srgbClr>
              </a:solidFill>
              <a:ln w="9525">
                <a:noFill/>
              </a:ln>
            </p:spPr>
            <p:txBody>
              <a:bodyPr/>
              <a:p>
                <a:endParaRPr lang="zh-CN" altLang="en-US" sz="100"/>
              </a:p>
            </p:txBody>
          </p:sp>
          <p:sp>
            <p:nvSpPr>
              <p:cNvPr id="10270" name="Freeform 48"/>
              <p:cNvSpPr/>
              <p:nvPr/>
            </p:nvSpPr>
            <p:spPr>
              <a:xfrm>
                <a:off x="654050" y="800100"/>
                <a:ext cx="357188" cy="190500"/>
              </a:xfrm>
              <a:custGeom>
                <a:avLst/>
                <a:gdLst/>
                <a:ahLst/>
                <a:cxnLst>
                  <a:cxn ang="0">
                    <a:pos x="303898" y="2865"/>
                  </a:cxn>
                  <a:cxn ang="0">
                    <a:pos x="181475" y="34376"/>
                  </a:cxn>
                  <a:cxn ang="0">
                    <a:pos x="142587" y="54429"/>
                  </a:cxn>
                  <a:cxn ang="0">
                    <a:pos x="84976" y="54429"/>
                  </a:cxn>
                  <a:cxn ang="0">
                    <a:pos x="44649" y="47267"/>
                  </a:cxn>
                  <a:cxn ang="0">
                    <a:pos x="20164" y="98831"/>
                  </a:cxn>
                  <a:cxn ang="0">
                    <a:pos x="53290" y="91669"/>
                  </a:cxn>
                  <a:cxn ang="0">
                    <a:pos x="0" y="190500"/>
                  </a:cxn>
                  <a:cxn ang="0">
                    <a:pos x="84976" y="95966"/>
                  </a:cxn>
                  <a:cxn ang="0">
                    <a:pos x="159870" y="73049"/>
                  </a:cxn>
                  <a:cxn ang="0">
                    <a:pos x="119543" y="163286"/>
                  </a:cxn>
                  <a:cxn ang="0">
                    <a:pos x="233324" y="54429"/>
                  </a:cxn>
                  <a:cxn ang="0">
                    <a:pos x="286615" y="73049"/>
                  </a:cxn>
                  <a:cxn ang="0">
                    <a:pos x="348546" y="95966"/>
                  </a:cxn>
                  <a:cxn ang="0">
                    <a:pos x="357188" y="94534"/>
                  </a:cxn>
                  <a:cxn ang="0">
                    <a:pos x="303898" y="2865"/>
                  </a:cxn>
                </a:cxnLst>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alpha val="100000"/>
                </a:srgbClr>
              </a:solidFill>
              <a:ln w="9525">
                <a:noFill/>
              </a:ln>
            </p:spPr>
            <p:txBody>
              <a:bodyPr/>
              <a:p>
                <a:endParaRPr lang="zh-CN" altLang="en-US" sz="100"/>
              </a:p>
            </p:txBody>
          </p:sp>
          <p:sp>
            <p:nvSpPr>
              <p:cNvPr id="10271" name="Freeform 49"/>
              <p:cNvSpPr/>
              <p:nvPr/>
            </p:nvSpPr>
            <p:spPr>
              <a:xfrm>
                <a:off x="263525" y="392112"/>
                <a:ext cx="173038" cy="774700"/>
              </a:xfrm>
              <a:custGeom>
                <a:avLst/>
                <a:gdLst/>
                <a:ahLst/>
                <a:cxnLst>
                  <a:cxn ang="0">
                    <a:pos x="62005" y="774700"/>
                  </a:cxn>
                  <a:cxn ang="0">
                    <a:pos x="113917" y="683982"/>
                  </a:cxn>
                  <a:cxn ang="0">
                    <a:pos x="164386" y="614864"/>
                  </a:cxn>
                  <a:cxn ang="0">
                    <a:pos x="167270" y="480948"/>
                  </a:cxn>
                  <a:cxn ang="0">
                    <a:pos x="23072" y="110877"/>
                  </a:cxn>
                  <a:cxn ang="0">
                    <a:pos x="37492" y="86398"/>
                  </a:cxn>
                  <a:cxn ang="0">
                    <a:pos x="8652" y="0"/>
                  </a:cxn>
                  <a:cxn ang="0">
                    <a:pos x="0" y="7200"/>
                  </a:cxn>
                  <a:cxn ang="0">
                    <a:pos x="10094" y="79198"/>
                  </a:cxn>
                  <a:cxn ang="0">
                    <a:pos x="10094" y="110877"/>
                  </a:cxn>
                  <a:cxn ang="0">
                    <a:pos x="148524" y="486707"/>
                  </a:cxn>
                  <a:cxn ang="0">
                    <a:pos x="90845" y="663823"/>
                  </a:cxn>
                  <a:cxn ang="0">
                    <a:pos x="62005" y="774700"/>
                  </a:cxn>
                </a:cxnLst>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alpha val="100000"/>
                </a:srgbClr>
              </a:solidFill>
              <a:ln w="9525">
                <a:noFill/>
              </a:ln>
            </p:spPr>
            <p:txBody>
              <a:bodyPr/>
              <a:p>
                <a:endParaRPr lang="zh-CN" altLang="en-US" sz="100"/>
              </a:p>
            </p:txBody>
          </p:sp>
          <p:sp>
            <p:nvSpPr>
              <p:cNvPr id="10272" name="Freeform 50"/>
              <p:cNvSpPr/>
              <p:nvPr/>
            </p:nvSpPr>
            <p:spPr>
              <a:xfrm>
                <a:off x="122238" y="457200"/>
                <a:ext cx="198438" cy="841375"/>
              </a:xfrm>
              <a:custGeom>
                <a:avLst/>
                <a:gdLst/>
                <a:ahLst/>
                <a:cxnLst>
                  <a:cxn ang="0">
                    <a:pos x="142358" y="175466"/>
                  </a:cxn>
                  <a:cxn ang="0">
                    <a:pos x="198438" y="221490"/>
                  </a:cxn>
                  <a:cxn ang="0">
                    <a:pos x="83401" y="60406"/>
                  </a:cxn>
                  <a:cxn ang="0">
                    <a:pos x="44577" y="0"/>
                  </a:cxn>
                  <a:cxn ang="0">
                    <a:pos x="46015" y="256008"/>
                  </a:cxn>
                  <a:cxn ang="0">
                    <a:pos x="0" y="578176"/>
                  </a:cxn>
                  <a:cxn ang="0">
                    <a:pos x="41701" y="664471"/>
                  </a:cxn>
                  <a:cxn ang="0">
                    <a:pos x="133730" y="841375"/>
                  </a:cxn>
                  <a:cxn ang="0">
                    <a:pos x="182620" y="750765"/>
                  </a:cxn>
                  <a:cxn ang="0">
                    <a:pos x="122226" y="562355"/>
                  </a:cxn>
                  <a:cxn ang="0">
                    <a:pos x="169679" y="562355"/>
                  </a:cxn>
                  <a:cxn ang="0">
                    <a:pos x="122226" y="533590"/>
                  </a:cxn>
                  <a:cxn ang="0">
                    <a:pos x="112161" y="415654"/>
                  </a:cxn>
                  <a:cxn ang="0">
                    <a:pos x="126540" y="345179"/>
                  </a:cxn>
                  <a:cxn ang="0">
                    <a:pos x="142358" y="267514"/>
                  </a:cxn>
                  <a:cxn ang="0">
                    <a:pos x="142358" y="175466"/>
                  </a:cxn>
                </a:cxnLst>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alpha val="100000"/>
                </a:srgbClr>
              </a:solidFill>
              <a:ln w="9525">
                <a:noFill/>
              </a:ln>
            </p:spPr>
            <p:txBody>
              <a:bodyPr/>
              <a:p>
                <a:endParaRPr lang="zh-CN" altLang="en-US" sz="100"/>
              </a:p>
            </p:txBody>
          </p:sp>
          <p:sp>
            <p:nvSpPr>
              <p:cNvPr id="10273" name="Freeform 51"/>
              <p:cNvSpPr/>
              <p:nvPr/>
            </p:nvSpPr>
            <p:spPr>
              <a:xfrm>
                <a:off x="196850" y="428625"/>
                <a:ext cx="77788" cy="134937"/>
              </a:xfrm>
              <a:custGeom>
                <a:avLst/>
                <a:gdLst/>
                <a:ahLst/>
                <a:cxnLst>
                  <a:cxn ang="0">
                    <a:pos x="77788" y="134937"/>
                  </a:cxn>
                  <a:cxn ang="0">
                    <a:pos x="25929" y="0"/>
                  </a:cxn>
                  <a:cxn ang="0">
                    <a:pos x="0" y="8613"/>
                  </a:cxn>
                  <a:cxn ang="0">
                    <a:pos x="77788" y="134937"/>
                  </a:cxn>
                </a:cxnLst>
                <a:pathLst>
                  <a:path w="54" h="94">
                    <a:moveTo>
                      <a:pt x="54" y="94"/>
                    </a:moveTo>
                    <a:lnTo>
                      <a:pt x="18" y="0"/>
                    </a:lnTo>
                    <a:cubicBezTo>
                      <a:pt x="12" y="3"/>
                      <a:pt x="6" y="5"/>
                      <a:pt x="0" y="6"/>
                    </a:cubicBezTo>
                    <a:cubicBezTo>
                      <a:pt x="14" y="21"/>
                      <a:pt x="32" y="48"/>
                      <a:pt x="54" y="94"/>
                    </a:cubicBezTo>
                    <a:close/>
                  </a:path>
                </a:pathLst>
              </a:custGeom>
              <a:solidFill>
                <a:srgbClr val="2E2C2C">
                  <a:alpha val="100000"/>
                </a:srgbClr>
              </a:solidFill>
              <a:ln w="9525">
                <a:noFill/>
              </a:ln>
            </p:spPr>
            <p:txBody>
              <a:bodyPr/>
              <a:p>
                <a:endParaRPr lang="zh-CN" altLang="en-US" sz="100"/>
              </a:p>
            </p:txBody>
          </p:sp>
          <p:sp>
            <p:nvSpPr>
              <p:cNvPr id="10274" name="Freeform 52"/>
              <p:cNvSpPr/>
              <p:nvPr/>
            </p:nvSpPr>
            <p:spPr>
              <a:xfrm>
                <a:off x="211138" y="1260475"/>
                <a:ext cx="123825" cy="214312"/>
              </a:xfrm>
              <a:custGeom>
                <a:avLst/>
                <a:gdLst/>
                <a:ahLst/>
                <a:cxnLst>
                  <a:cxn ang="0">
                    <a:pos x="5759" y="66163"/>
                  </a:cxn>
                  <a:cxn ang="0">
                    <a:pos x="21597" y="165409"/>
                  </a:cxn>
                  <a:cxn ang="0">
                    <a:pos x="21597" y="214312"/>
                  </a:cxn>
                  <a:cxn ang="0">
                    <a:pos x="123825" y="126574"/>
                  </a:cxn>
                  <a:cxn ang="0">
                    <a:pos x="84950" y="34520"/>
                  </a:cxn>
                  <a:cxn ang="0">
                    <a:pos x="5759" y="66163"/>
                  </a:cxn>
                </a:cxnLst>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alpha val="100000"/>
                </a:srgbClr>
              </a:solidFill>
              <a:ln w="9525">
                <a:noFill/>
              </a:ln>
            </p:spPr>
            <p:txBody>
              <a:bodyPr/>
              <a:p>
                <a:endParaRPr lang="zh-CN" altLang="en-US" sz="100"/>
              </a:p>
            </p:txBody>
          </p:sp>
          <p:sp>
            <p:nvSpPr>
              <p:cNvPr id="10275" name="Freeform 53"/>
              <p:cNvSpPr/>
              <p:nvPr/>
            </p:nvSpPr>
            <p:spPr>
              <a:xfrm>
                <a:off x="20638" y="439737"/>
                <a:ext cx="280988" cy="928687"/>
              </a:xfrm>
              <a:custGeom>
                <a:avLst/>
                <a:gdLst/>
                <a:ahLst/>
                <a:cxnLst>
                  <a:cxn ang="0">
                    <a:pos x="157065" y="928687"/>
                  </a:cxn>
                  <a:cxn ang="0">
                    <a:pos x="280988" y="845177"/>
                  </a:cxn>
                  <a:cxn ang="0">
                    <a:pos x="193089" y="551453"/>
                  </a:cxn>
                  <a:cxn ang="0">
                    <a:pos x="201735" y="349877"/>
                  </a:cxn>
                  <a:cxn ang="0">
                    <a:pos x="243523" y="192937"/>
                  </a:cxn>
                  <a:cxn ang="0">
                    <a:pos x="145537" y="0"/>
                  </a:cxn>
                  <a:cxn ang="0">
                    <a:pos x="72048" y="35996"/>
                  </a:cxn>
                  <a:cxn ang="0">
                    <a:pos x="57639" y="56153"/>
                  </a:cxn>
                  <a:cxn ang="0">
                    <a:pos x="27378" y="132464"/>
                  </a:cxn>
                  <a:cxn ang="0">
                    <a:pos x="27378" y="226052"/>
                  </a:cxn>
                  <a:cxn ang="0">
                    <a:pos x="7205" y="249090"/>
                  </a:cxn>
                  <a:cxn ang="0">
                    <a:pos x="7205" y="306683"/>
                  </a:cxn>
                  <a:cxn ang="0">
                    <a:pos x="31701" y="329720"/>
                  </a:cxn>
                  <a:cxn ang="0">
                    <a:pos x="17292" y="414670"/>
                  </a:cxn>
                  <a:cxn ang="0">
                    <a:pos x="14410" y="519777"/>
                  </a:cxn>
                  <a:cxn ang="0">
                    <a:pos x="38906" y="619125"/>
                  </a:cxn>
                  <a:cxn ang="0">
                    <a:pos x="157065" y="928687"/>
                  </a:cxn>
                </a:cxnLst>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alpha val="100000"/>
                </a:srgbClr>
              </a:solidFill>
              <a:ln w="9525">
                <a:noFill/>
              </a:ln>
            </p:spPr>
            <p:txBody>
              <a:bodyPr/>
              <a:p>
                <a:endParaRPr lang="zh-CN" altLang="en-US" sz="100"/>
              </a:p>
            </p:txBody>
          </p:sp>
          <p:sp>
            <p:nvSpPr>
              <p:cNvPr id="10276" name="Freeform 54"/>
              <p:cNvSpPr>
                <a:spLocks noEditPoints="1"/>
              </p:cNvSpPr>
              <p:nvPr/>
            </p:nvSpPr>
            <p:spPr>
              <a:xfrm>
                <a:off x="20638" y="471487"/>
                <a:ext cx="214313" cy="896937"/>
              </a:xfrm>
              <a:custGeom>
                <a:avLst/>
                <a:gdLst/>
                <a:ahLst/>
                <a:cxnLst>
                  <a:cxn ang="0">
                    <a:pos x="44589" y="156928"/>
                  </a:cxn>
                  <a:cxn ang="0">
                    <a:pos x="43150" y="155488"/>
                  </a:cxn>
                  <a:cxn ang="0">
                    <a:pos x="44589" y="156928"/>
                  </a:cxn>
                  <a:cxn ang="0">
                    <a:pos x="100684" y="695378"/>
                  </a:cxn>
                  <a:cxn ang="0">
                    <a:pos x="37397" y="479422"/>
                  </a:cxn>
                  <a:cxn ang="0">
                    <a:pos x="63287" y="477982"/>
                  </a:cxn>
                  <a:cxn ang="0">
                    <a:pos x="159656" y="424713"/>
                  </a:cxn>
                  <a:cxn ang="0">
                    <a:pos x="81986" y="459266"/>
                  </a:cxn>
                  <a:cxn ang="0">
                    <a:pos x="38835" y="424713"/>
                  </a:cxn>
                  <a:cxn ang="0">
                    <a:pos x="67602" y="348409"/>
                  </a:cxn>
                  <a:cxn ang="0">
                    <a:pos x="77670" y="283622"/>
                  </a:cxn>
                  <a:cxn ang="0">
                    <a:pos x="192738" y="336891"/>
                  </a:cxn>
                  <a:cxn ang="0">
                    <a:pos x="143834" y="274984"/>
                  </a:cxn>
                  <a:cxn ang="0">
                    <a:pos x="87739" y="243310"/>
                  </a:cxn>
                  <a:cxn ang="0">
                    <a:pos x="179793" y="244750"/>
                  </a:cxn>
                  <a:cxn ang="0">
                    <a:pos x="100684" y="200119"/>
                  </a:cxn>
                  <a:cxn ang="0">
                    <a:pos x="146711" y="185722"/>
                  </a:cxn>
                  <a:cxn ang="0">
                    <a:pos x="38835" y="185722"/>
                  </a:cxn>
                  <a:cxn ang="0">
                    <a:pos x="81986" y="128134"/>
                  </a:cxn>
                  <a:cxn ang="0">
                    <a:pos x="41712" y="143971"/>
                  </a:cxn>
                  <a:cxn ang="0">
                    <a:pos x="43150" y="119496"/>
                  </a:cxn>
                  <a:cxn ang="0">
                    <a:pos x="81986" y="46071"/>
                  </a:cxn>
                  <a:cxn ang="0">
                    <a:pos x="81986" y="0"/>
                  </a:cxn>
                  <a:cxn ang="0">
                    <a:pos x="71917" y="4319"/>
                  </a:cxn>
                  <a:cxn ang="0">
                    <a:pos x="61849" y="8638"/>
                  </a:cxn>
                  <a:cxn ang="0">
                    <a:pos x="27329" y="100779"/>
                  </a:cxn>
                  <a:cxn ang="0">
                    <a:pos x="27329" y="194360"/>
                  </a:cxn>
                  <a:cxn ang="0">
                    <a:pos x="7192" y="217396"/>
                  </a:cxn>
                  <a:cxn ang="0">
                    <a:pos x="7192" y="274984"/>
                  </a:cxn>
                  <a:cxn ang="0">
                    <a:pos x="31644" y="298019"/>
                  </a:cxn>
                  <a:cxn ang="0">
                    <a:pos x="17260" y="382962"/>
                  </a:cxn>
                  <a:cxn ang="0">
                    <a:pos x="14383" y="488060"/>
                  </a:cxn>
                  <a:cxn ang="0">
                    <a:pos x="38835" y="587400"/>
                  </a:cxn>
                  <a:cxn ang="0">
                    <a:pos x="156779" y="896937"/>
                  </a:cxn>
                  <a:cxn ang="0">
                    <a:pos x="214313" y="850866"/>
                  </a:cxn>
                  <a:cxn ang="0">
                    <a:pos x="159656" y="827831"/>
                  </a:cxn>
                  <a:cxn ang="0">
                    <a:pos x="100684" y="695378"/>
                  </a:cxn>
                </a:cxnLst>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alpha val="100000"/>
                </a:srgbClr>
              </a:solidFill>
              <a:ln w="9525">
                <a:noFill/>
              </a:ln>
            </p:spPr>
            <p:txBody>
              <a:bodyPr/>
              <a:p>
                <a:endParaRPr lang="zh-CN" altLang="en-US" sz="100"/>
              </a:p>
            </p:txBody>
          </p:sp>
          <p:sp>
            <p:nvSpPr>
              <p:cNvPr id="10277" name="Freeform 55"/>
              <p:cNvSpPr/>
              <p:nvPr/>
            </p:nvSpPr>
            <p:spPr>
              <a:xfrm>
                <a:off x="211138" y="719137"/>
                <a:ext cx="23813" cy="12700"/>
              </a:xfrm>
              <a:custGeom>
                <a:avLst/>
                <a:gdLst/>
                <a:ahLst/>
                <a:cxnLst>
                  <a:cxn ang="0">
                    <a:pos x="23813" y="5644"/>
                  </a:cxn>
                  <a:cxn ang="0">
                    <a:pos x="0" y="0"/>
                  </a:cxn>
                  <a:cxn ang="0">
                    <a:pos x="23813" y="5644"/>
                  </a:cxn>
                </a:cxnLst>
                <a:pathLst>
                  <a:path w="17" h="9">
                    <a:moveTo>
                      <a:pt x="17" y="4"/>
                    </a:moveTo>
                    <a:cubicBezTo>
                      <a:pt x="17" y="4"/>
                      <a:pt x="14" y="3"/>
                      <a:pt x="0" y="0"/>
                    </a:cubicBezTo>
                    <a:cubicBezTo>
                      <a:pt x="14" y="9"/>
                      <a:pt x="14" y="6"/>
                      <a:pt x="17" y="4"/>
                    </a:cubicBezTo>
                    <a:close/>
                  </a:path>
                </a:pathLst>
              </a:custGeom>
              <a:solidFill>
                <a:srgbClr val="2E2C2C">
                  <a:alpha val="100000"/>
                </a:srgbClr>
              </a:solidFill>
              <a:ln w="9525">
                <a:noFill/>
              </a:ln>
            </p:spPr>
            <p:txBody>
              <a:bodyPr/>
              <a:p>
                <a:endParaRPr lang="zh-CN" altLang="en-US" sz="100"/>
              </a:p>
            </p:txBody>
          </p:sp>
          <p:sp>
            <p:nvSpPr>
              <p:cNvPr id="10278" name="Freeform 56"/>
              <p:cNvSpPr/>
              <p:nvPr/>
            </p:nvSpPr>
            <p:spPr>
              <a:xfrm>
                <a:off x="303213" y="74612"/>
                <a:ext cx="280988" cy="354012"/>
              </a:xfrm>
              <a:custGeom>
                <a:avLst/>
                <a:gdLst/>
                <a:ahLst/>
                <a:cxnLst>
                  <a:cxn ang="0">
                    <a:pos x="153397" y="351134"/>
                  </a:cxn>
                  <a:cxn ang="0">
                    <a:pos x="203573" y="315157"/>
                  </a:cxn>
                  <a:cxn ang="0">
                    <a:pos x="253749" y="223056"/>
                  </a:cxn>
                  <a:cxn ang="0">
                    <a:pos x="266652" y="223056"/>
                  </a:cxn>
                  <a:cxn ang="0">
                    <a:pos x="275254" y="174128"/>
                  </a:cxn>
                  <a:cxn ang="0">
                    <a:pos x="266652" y="130956"/>
                  </a:cxn>
                  <a:cxn ang="0">
                    <a:pos x="275254" y="20147"/>
                  </a:cxn>
                  <a:cxn ang="0">
                    <a:pos x="113255" y="0"/>
                  </a:cxn>
                  <a:cxn ang="0">
                    <a:pos x="43008" y="37416"/>
                  </a:cxn>
                  <a:cxn ang="0">
                    <a:pos x="43008" y="130956"/>
                  </a:cxn>
                  <a:cxn ang="0">
                    <a:pos x="12903" y="130956"/>
                  </a:cxn>
                  <a:cxn ang="0">
                    <a:pos x="43008" y="214422"/>
                  </a:cxn>
                  <a:cxn ang="0">
                    <a:pos x="70247" y="306523"/>
                  </a:cxn>
                  <a:cxn ang="0">
                    <a:pos x="153397" y="351134"/>
                  </a:cxn>
                </a:cxnLst>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alpha val="100000"/>
                </a:srgbClr>
              </a:solidFill>
              <a:ln w="9525">
                <a:noFill/>
              </a:ln>
            </p:spPr>
            <p:txBody>
              <a:bodyPr/>
              <a:p>
                <a:endParaRPr lang="zh-CN" altLang="en-US" sz="100"/>
              </a:p>
            </p:txBody>
          </p:sp>
          <p:sp>
            <p:nvSpPr>
              <p:cNvPr id="10279" name="Freeform 57"/>
              <p:cNvSpPr/>
              <p:nvPr/>
            </p:nvSpPr>
            <p:spPr>
              <a:xfrm>
                <a:off x="303213" y="76200"/>
                <a:ext cx="134938" cy="341312"/>
              </a:xfrm>
              <a:custGeom>
                <a:avLst/>
                <a:gdLst/>
                <a:ahLst/>
                <a:cxnLst>
                  <a:cxn ang="0">
                    <a:pos x="117712" y="341312"/>
                  </a:cxn>
                  <a:cxn ang="0">
                    <a:pos x="78953" y="243383"/>
                  </a:cxn>
                  <a:cxn ang="0">
                    <a:pos x="91873" y="192978"/>
                  </a:cxn>
                  <a:cxn ang="0">
                    <a:pos x="78953" y="162735"/>
                  </a:cxn>
                  <a:cxn ang="0">
                    <a:pos x="104792" y="138253"/>
                  </a:cxn>
                  <a:cxn ang="0">
                    <a:pos x="122018" y="84968"/>
                  </a:cxn>
                  <a:cxn ang="0">
                    <a:pos x="134938" y="1440"/>
                  </a:cxn>
                  <a:cxn ang="0">
                    <a:pos x="113405" y="0"/>
                  </a:cxn>
                  <a:cxn ang="0">
                    <a:pos x="43065" y="36003"/>
                  </a:cxn>
                  <a:cxn ang="0">
                    <a:pos x="43065" y="129612"/>
                  </a:cxn>
                  <a:cxn ang="0">
                    <a:pos x="12920" y="129612"/>
                  </a:cxn>
                  <a:cxn ang="0">
                    <a:pos x="43065" y="213140"/>
                  </a:cxn>
                  <a:cxn ang="0">
                    <a:pos x="70340" y="305309"/>
                  </a:cxn>
                  <a:cxn ang="0">
                    <a:pos x="117712" y="341312"/>
                  </a:cxn>
                </a:cxnLst>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alpha val="100000"/>
                </a:srgbClr>
              </a:solidFill>
              <a:ln w="9525">
                <a:noFill/>
              </a:ln>
            </p:spPr>
            <p:txBody>
              <a:bodyPr/>
              <a:p>
                <a:endParaRPr lang="zh-CN" altLang="en-US" sz="100"/>
              </a:p>
            </p:txBody>
          </p:sp>
          <p:sp>
            <p:nvSpPr>
              <p:cNvPr id="10280" name="Freeform 58"/>
              <p:cNvSpPr/>
              <p:nvPr/>
            </p:nvSpPr>
            <p:spPr>
              <a:xfrm>
                <a:off x="519113" y="206375"/>
                <a:ext cx="68263" cy="166687"/>
              </a:xfrm>
              <a:custGeom>
                <a:avLst/>
                <a:gdLst/>
                <a:ahLst/>
                <a:cxnLst>
                  <a:cxn ang="0">
                    <a:pos x="38398" y="91965"/>
                  </a:cxn>
                  <a:cxn ang="0">
                    <a:pos x="51197" y="91965"/>
                  </a:cxn>
                  <a:cxn ang="0">
                    <a:pos x="68263" y="27302"/>
                  </a:cxn>
                  <a:cxn ang="0">
                    <a:pos x="51197" y="0"/>
                  </a:cxn>
                  <a:cxn ang="0">
                    <a:pos x="29865" y="80470"/>
                  </a:cxn>
                  <a:cxn ang="0">
                    <a:pos x="0" y="107772"/>
                  </a:cxn>
                  <a:cxn ang="0">
                    <a:pos x="0" y="166687"/>
                  </a:cxn>
                  <a:cxn ang="0">
                    <a:pos x="38398" y="91965"/>
                  </a:cxn>
                </a:cxnLst>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alpha val="100000"/>
                </a:srgbClr>
              </a:solidFill>
              <a:ln w="9525">
                <a:noFill/>
              </a:ln>
            </p:spPr>
            <p:txBody>
              <a:bodyPr/>
              <a:p>
                <a:endParaRPr lang="zh-CN" altLang="en-US" sz="100"/>
              </a:p>
            </p:txBody>
          </p:sp>
          <p:sp>
            <p:nvSpPr>
              <p:cNvPr id="10281" name="Freeform 59"/>
              <p:cNvSpPr/>
              <p:nvPr/>
            </p:nvSpPr>
            <p:spPr>
              <a:xfrm>
                <a:off x="327025" y="0"/>
                <a:ext cx="268288" cy="255587"/>
              </a:xfrm>
              <a:custGeom>
                <a:avLst/>
                <a:gdLst/>
                <a:ahLst/>
                <a:cxnLst>
                  <a:cxn ang="0">
                    <a:pos x="266846" y="109127"/>
                  </a:cxn>
                  <a:cxn ang="0">
                    <a:pos x="183186" y="0"/>
                  </a:cxn>
                  <a:cxn ang="0">
                    <a:pos x="134144" y="10051"/>
                  </a:cxn>
                  <a:cxn ang="0">
                    <a:pos x="79332" y="15795"/>
                  </a:cxn>
                  <a:cxn ang="0">
                    <a:pos x="49042" y="31589"/>
                  </a:cxn>
                  <a:cxn ang="0">
                    <a:pos x="0" y="101948"/>
                  </a:cxn>
                  <a:cxn ang="0">
                    <a:pos x="4327" y="201023"/>
                  </a:cxn>
                  <a:cxn ang="0">
                    <a:pos x="15866" y="203895"/>
                  </a:cxn>
                  <a:cxn ang="0">
                    <a:pos x="21636" y="242664"/>
                  </a:cxn>
                  <a:cxn ang="0">
                    <a:pos x="28848" y="236921"/>
                  </a:cxn>
                  <a:cxn ang="0">
                    <a:pos x="36060" y="180921"/>
                  </a:cxn>
                  <a:cxn ang="0">
                    <a:pos x="36060" y="137845"/>
                  </a:cxn>
                  <a:cxn ang="0">
                    <a:pos x="63466" y="113435"/>
                  </a:cxn>
                  <a:cxn ang="0">
                    <a:pos x="115393" y="130665"/>
                  </a:cxn>
                  <a:cxn ang="0">
                    <a:pos x="154338" y="150768"/>
                  </a:cxn>
                  <a:cxn ang="0">
                    <a:pos x="158665" y="150768"/>
                  </a:cxn>
                  <a:cxn ang="0">
                    <a:pos x="178859" y="149332"/>
                  </a:cxn>
                  <a:cxn ang="0">
                    <a:pos x="216361" y="166562"/>
                  </a:cxn>
                  <a:cxn ang="0">
                    <a:pos x="207707" y="139281"/>
                  </a:cxn>
                  <a:cxn ang="0">
                    <a:pos x="214919" y="137845"/>
                  </a:cxn>
                  <a:cxn ang="0">
                    <a:pos x="226458" y="155075"/>
                  </a:cxn>
                  <a:cxn ang="0">
                    <a:pos x="230785" y="205331"/>
                  </a:cxn>
                  <a:cxn ang="0">
                    <a:pos x="229343" y="249843"/>
                  </a:cxn>
                  <a:cxn ang="0">
                    <a:pos x="232228" y="255587"/>
                  </a:cxn>
                  <a:cxn ang="0">
                    <a:pos x="243767" y="205331"/>
                  </a:cxn>
                  <a:cxn ang="0">
                    <a:pos x="253864" y="211075"/>
                  </a:cxn>
                  <a:cxn ang="0">
                    <a:pos x="265403" y="165126"/>
                  </a:cxn>
                  <a:cxn ang="0">
                    <a:pos x="266846" y="109127"/>
                  </a:cxn>
                </a:cxnLst>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alpha val="100000"/>
                </a:srgbClr>
              </a:solidFill>
              <a:ln w="9525">
                <a:noFill/>
              </a:ln>
            </p:spPr>
            <p:txBody>
              <a:bodyPr/>
              <a:p>
                <a:endParaRPr lang="zh-CN" altLang="en-US" sz="100"/>
              </a:p>
            </p:txBody>
          </p:sp>
          <p:sp>
            <p:nvSpPr>
              <p:cNvPr id="10282" name="Freeform 60"/>
              <p:cNvSpPr/>
              <p:nvPr/>
            </p:nvSpPr>
            <p:spPr>
              <a:xfrm>
                <a:off x="614363" y="739775"/>
                <a:ext cx="50800" cy="280987"/>
              </a:xfrm>
              <a:custGeom>
                <a:avLst/>
                <a:gdLst/>
                <a:ahLst/>
                <a:cxnLst>
                  <a:cxn ang="0">
                    <a:pos x="39511" y="157065"/>
                  </a:cxn>
                  <a:cxn ang="0">
                    <a:pos x="15522" y="0"/>
                  </a:cxn>
                  <a:cxn ang="0">
                    <a:pos x="0" y="237758"/>
                  </a:cxn>
                  <a:cxn ang="0">
                    <a:pos x="8467" y="280987"/>
                  </a:cxn>
                  <a:cxn ang="0">
                    <a:pos x="47978" y="280987"/>
                  </a:cxn>
                  <a:cxn ang="0">
                    <a:pos x="39511" y="157065"/>
                  </a:cxn>
                </a:cxnLst>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alpha val="100000"/>
                </a:srgbClr>
              </a:solidFill>
              <a:ln w="9525">
                <a:noFill/>
              </a:ln>
            </p:spPr>
            <p:txBody>
              <a:bodyPr/>
              <a:p>
                <a:endParaRPr lang="zh-CN" altLang="en-US" sz="100"/>
              </a:p>
            </p:txBody>
          </p:sp>
          <p:sp>
            <p:nvSpPr>
              <p:cNvPr id="10283" name="Freeform 61"/>
              <p:cNvSpPr/>
              <p:nvPr/>
            </p:nvSpPr>
            <p:spPr>
              <a:xfrm>
                <a:off x="512763" y="476250"/>
                <a:ext cx="173038" cy="1022350"/>
              </a:xfrm>
              <a:custGeom>
                <a:avLst/>
                <a:gdLst/>
                <a:ahLst/>
                <a:cxnLst>
                  <a:cxn ang="0">
                    <a:pos x="79309" y="997906"/>
                  </a:cxn>
                  <a:cxn ang="0">
                    <a:pos x="155734" y="1022350"/>
                  </a:cxn>
                  <a:cxn ang="0">
                    <a:pos x="173038" y="1010847"/>
                  </a:cxn>
                  <a:cxn ang="0">
                    <a:pos x="126895" y="529149"/>
                  </a:cxn>
                  <a:cxn ang="0">
                    <a:pos x="126895" y="313463"/>
                  </a:cxn>
                  <a:cxn ang="0">
                    <a:pos x="126895" y="181176"/>
                  </a:cxn>
                  <a:cxn ang="0">
                    <a:pos x="79309" y="57516"/>
                  </a:cxn>
                  <a:cxn ang="0">
                    <a:pos x="1442" y="0"/>
                  </a:cxn>
                  <a:cxn ang="0">
                    <a:pos x="0" y="57516"/>
                  </a:cxn>
                  <a:cxn ang="0">
                    <a:pos x="79309" y="277516"/>
                  </a:cxn>
                  <a:cxn ang="0">
                    <a:pos x="63447" y="425620"/>
                  </a:cxn>
                  <a:cxn ang="0">
                    <a:pos x="95171" y="731893"/>
                  </a:cxn>
                  <a:cxn ang="0">
                    <a:pos x="79309" y="997906"/>
                  </a:cxn>
                </a:cxnLst>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alpha val="100000"/>
                </a:srgbClr>
              </a:solidFill>
              <a:ln w="9525">
                <a:noFill/>
              </a:ln>
            </p:spPr>
            <p:txBody>
              <a:bodyPr/>
              <a:p>
                <a:endParaRPr lang="zh-CN" altLang="en-US" sz="100"/>
              </a:p>
            </p:txBody>
          </p:sp>
        </p:grpSp>
        <p:sp>
          <p:nvSpPr>
            <p:cNvPr id="24" name="文本框 23"/>
            <p:cNvSpPr txBox="1"/>
            <p:nvPr/>
          </p:nvSpPr>
          <p:spPr>
            <a:xfrm>
              <a:off x="6717" y="2809"/>
              <a:ext cx="1824" cy="773"/>
            </a:xfrm>
            <a:prstGeom prst="rect">
              <a:avLst/>
            </a:prstGeom>
            <a:noFill/>
          </p:spPr>
          <p:txBody>
            <a:bodyPr wrap="none" rtlCol="0">
              <a:spAutoFit/>
            </a:bodyPr>
            <a:p>
              <a:r>
                <a:rPr lang="zh-CN" altLang="en-US" sz="1800" b="1">
                  <a:solidFill>
                    <a:srgbClr val="B82B14"/>
                  </a:solidFill>
                  <a:latin typeface="微软雅黑" panose="020B0503020204020204" charset="-122"/>
                  <a:ea typeface="微软雅黑" panose="020B0503020204020204" charset="-122"/>
                </a:rPr>
                <a:t>小提示</a:t>
              </a:r>
              <a:endParaRPr lang="zh-CN" altLang="en-US" sz="1800" b="1">
                <a:solidFill>
                  <a:srgbClr val="B82B14"/>
                </a:solidFill>
                <a:latin typeface="微软雅黑" panose="020B0503020204020204" charset="-122"/>
                <a:ea typeface="微软雅黑" panose="020B0503020204020204" charset="-122"/>
              </a:endParaRPr>
            </a:p>
          </p:txBody>
        </p:sp>
        <p:grpSp>
          <p:nvGrpSpPr>
            <p:cNvPr id="26" name="组合 25"/>
            <p:cNvGrpSpPr/>
            <p:nvPr/>
          </p:nvGrpSpPr>
          <p:grpSpPr>
            <a:xfrm>
              <a:off x="6457" y="2700"/>
              <a:ext cx="11103" cy="5466"/>
              <a:chOff x="7215" y="2696"/>
              <a:chExt cx="10256" cy="5158"/>
            </a:xfrm>
          </p:grpSpPr>
          <p:cxnSp>
            <p:nvCxnSpPr>
              <p:cNvPr id="10247" name="直接连接符 26"/>
              <p:cNvCxnSpPr/>
              <p:nvPr/>
            </p:nvCxnSpPr>
            <p:spPr>
              <a:xfrm flipV="1">
                <a:off x="7215" y="2696"/>
                <a:ext cx="10113" cy="15"/>
              </a:xfrm>
              <a:prstGeom prst="line">
                <a:avLst/>
              </a:prstGeom>
              <a:ln w="19050" cap="flat" cmpd="sng">
                <a:solidFill>
                  <a:srgbClr val="1D4E74"/>
                </a:solidFill>
                <a:prstDash val="dash"/>
                <a:headEnd type="none" w="med" len="med"/>
                <a:tailEnd type="none" w="med" len="med"/>
              </a:ln>
            </p:spPr>
          </p:cxnSp>
          <p:cxnSp>
            <p:nvCxnSpPr>
              <p:cNvPr id="25" name="直接连接符 26"/>
              <p:cNvCxnSpPr/>
              <p:nvPr/>
            </p:nvCxnSpPr>
            <p:spPr>
              <a:xfrm flipV="1">
                <a:off x="7277" y="7839"/>
                <a:ext cx="10194" cy="15"/>
              </a:xfrm>
              <a:prstGeom prst="line">
                <a:avLst/>
              </a:prstGeom>
              <a:ln w="19050" cap="flat" cmpd="sng">
                <a:solidFill>
                  <a:srgbClr val="1D4E74"/>
                </a:solidFill>
                <a:prstDash val="dash"/>
                <a:headEnd type="none" w="med" len="med"/>
                <a:tailEnd type="none" w="med" len="med"/>
              </a:ln>
            </p:spPr>
          </p:cxnSp>
        </p:grpSp>
      </p:gr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2" name="标题 30721"/>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30724" name="圆角矩形 30723"/>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30750" name="组合 30749"/>
          <p:cNvGrpSpPr/>
          <p:nvPr/>
        </p:nvGrpSpPr>
        <p:grpSpPr>
          <a:xfrm>
            <a:off x="179388" y="2852738"/>
            <a:ext cx="1103312" cy="1062037"/>
            <a:chOff x="113" y="1797"/>
            <a:chExt cx="695" cy="669"/>
          </a:xfrm>
        </p:grpSpPr>
        <p:sp>
          <p:nvSpPr>
            <p:cNvPr id="30729" name="椭圆 30728"/>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30" name="文本框 30729"/>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30752" name="组合 30751"/>
          <p:cNvGrpSpPr/>
          <p:nvPr/>
        </p:nvGrpSpPr>
        <p:grpSpPr>
          <a:xfrm>
            <a:off x="2738438" y="2852738"/>
            <a:ext cx="1066800" cy="1063625"/>
            <a:chOff x="1725" y="1797"/>
            <a:chExt cx="672" cy="670"/>
          </a:xfrm>
        </p:grpSpPr>
        <p:sp>
          <p:nvSpPr>
            <p:cNvPr id="30732" name="椭圆 30731"/>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30733" name="文本框 30732"/>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30751" name="组合 30750"/>
          <p:cNvGrpSpPr/>
          <p:nvPr/>
        </p:nvGrpSpPr>
        <p:grpSpPr>
          <a:xfrm>
            <a:off x="1476375" y="2852738"/>
            <a:ext cx="1150938" cy="1062037"/>
            <a:chOff x="930" y="1797"/>
            <a:chExt cx="725" cy="669"/>
          </a:xfrm>
        </p:grpSpPr>
        <p:sp>
          <p:nvSpPr>
            <p:cNvPr id="30735" name="椭圆 30734"/>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36" name="文本框 30735"/>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30738" name="椭圆 30737"/>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39" name="文本框 30738"/>
          <p:cNvSpPr txBox="1"/>
          <p:nvPr/>
        </p:nvSpPr>
        <p:spPr>
          <a:xfrm>
            <a:off x="6659563" y="3141663"/>
            <a:ext cx="1008062"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30741" name="椭圆 30740"/>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42" name="文本框 30741"/>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30744" name="椭圆 30743"/>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45" name="文本框 30744"/>
          <p:cNvSpPr txBox="1"/>
          <p:nvPr/>
        </p:nvSpPr>
        <p:spPr>
          <a:xfrm>
            <a:off x="5364163" y="3125788"/>
            <a:ext cx="936625"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30747" name="椭圆 30746"/>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30748" name="文本框 30747"/>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30749" name="文本框 30748"/>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物流系统必须具备</a:t>
            </a:r>
            <a:r>
              <a:rPr lang="en-US" altLang="zh-CN" sz="2400" b="1">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7</a:t>
            </a:r>
            <a:r>
              <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个最基本的组成要素 </a:t>
            </a:r>
            <a:endPar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endParaRPr>
          </a:p>
        </p:txBody>
      </p:sp>
      <p:sp>
        <p:nvSpPr>
          <p:cNvPr id="30754" name="圆角矩形 30753"/>
          <p:cNvSpPr/>
          <p:nvPr/>
        </p:nvSpPr>
        <p:spPr>
          <a:xfrm>
            <a:off x="468313" y="4168775"/>
            <a:ext cx="8280400" cy="2573338"/>
          </a:xfrm>
          <a:prstGeom prst="roundRect">
            <a:avLst>
              <a:gd name="adj" fmla="val 13745"/>
            </a:avLst>
          </a:prstGeom>
          <a:noFill/>
          <a:ln w="38100" cap="flat" cmpd="sng">
            <a:solidFill>
              <a:schemeClr val="bg2"/>
            </a:solidFill>
            <a:prstDash val="solid"/>
            <a:headEnd type="none" w="med" len="med"/>
            <a:tailEnd type="none" w="med" len="med"/>
          </a:ln>
        </p:spPr>
        <p:txBody>
          <a:bodyPr anchor="ctr"/>
          <a:p>
            <a:pPr algn="l"/>
            <a:r>
              <a:rPr lang="zh-CN" altLang="en-US" sz="2400" b="1" dirty="0">
                <a:solidFill>
                  <a:srgbClr val="000000"/>
                </a:solidFill>
                <a:latin typeface="黑体" panose="02010609060101010101" pitchFamily="49" charset="-122"/>
                <a:ea typeface="黑体" panose="02010609060101010101" pitchFamily="49" charset="-122"/>
              </a:rPr>
              <a:t>    流体指物流中的“物”，即</a:t>
            </a:r>
            <a:r>
              <a:rPr lang="zh-CN" altLang="en-US" sz="2400" b="1" dirty="0">
                <a:solidFill>
                  <a:srgbClr val="993300"/>
                </a:solidFill>
                <a:latin typeface="黑体" panose="02010609060101010101" pitchFamily="49" charset="-122"/>
                <a:ea typeface="黑体" panose="02010609060101010101" pitchFamily="49" charset="-122"/>
              </a:rPr>
              <a:t>物质实体</a:t>
            </a:r>
            <a:r>
              <a:rPr lang="zh-CN" altLang="en-US" sz="2400" b="1" dirty="0">
                <a:solidFill>
                  <a:srgbClr val="000000"/>
                </a:solidFill>
                <a:latin typeface="黑体" panose="02010609060101010101" pitchFamily="49" charset="-122"/>
                <a:ea typeface="黑体" panose="02010609060101010101" pitchFamily="49" charset="-122"/>
              </a:rPr>
              <a:t>。流体处于不断的流动状态中，具有自然属性和社会属性</a:t>
            </a:r>
            <a:endParaRPr lang="zh-CN" altLang="en-US" sz="2400" b="1" dirty="0">
              <a:solidFill>
                <a:srgbClr val="000000"/>
              </a:solidFill>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    流体的</a:t>
            </a:r>
            <a:r>
              <a:rPr lang="zh-CN" altLang="en-US" sz="2400" b="1" dirty="0">
                <a:solidFill>
                  <a:srgbClr val="993300"/>
                </a:solidFill>
                <a:latin typeface="黑体" panose="02010609060101010101" pitchFamily="49" charset="-122"/>
                <a:ea typeface="黑体" panose="02010609060101010101" pitchFamily="49" charset="-122"/>
              </a:rPr>
              <a:t>自然属性</a:t>
            </a:r>
            <a:r>
              <a:rPr lang="zh-CN" altLang="en-US" sz="2400" b="1" dirty="0">
                <a:solidFill>
                  <a:srgbClr val="000000"/>
                </a:solidFill>
                <a:latin typeface="黑体" panose="02010609060101010101" pitchFamily="49" charset="-122"/>
                <a:ea typeface="黑体" panose="02010609060101010101" pitchFamily="49" charset="-122"/>
              </a:rPr>
              <a:t>是指其物理、化学、生物属性。而其</a:t>
            </a:r>
            <a:r>
              <a:rPr lang="zh-CN" altLang="en-US" sz="2400" b="1" dirty="0">
                <a:solidFill>
                  <a:srgbClr val="993300"/>
                </a:solidFill>
                <a:latin typeface="黑体" panose="02010609060101010101" pitchFamily="49" charset="-122"/>
                <a:ea typeface="黑体" panose="02010609060101010101" pitchFamily="49" charset="-122"/>
              </a:rPr>
              <a:t>社会属性</a:t>
            </a:r>
            <a:r>
              <a:rPr lang="zh-CN" altLang="en-US" sz="2400" b="1" dirty="0">
                <a:solidFill>
                  <a:srgbClr val="000000"/>
                </a:solidFill>
                <a:latin typeface="黑体" panose="02010609060101010101" pitchFamily="49" charset="-122"/>
                <a:ea typeface="黑体" panose="02010609060101010101" pitchFamily="49" charset="-122"/>
              </a:rPr>
              <a:t>是指流体所体现的价值体系，及生产者、采购供应者、物流作业者与销售者之间的各种关系，有些关系国计民生的重要商品作为物流的流体还肩负着国家宏观调控的重要使命。 </a:t>
            </a:r>
            <a:endParaRPr lang="en-US" altLang="zh-CN" sz="2400"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30750"/>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30754"/>
                                        </p:tgtEl>
                                        <p:attrNameLst>
                                          <p:attrName>style.visibility</p:attrName>
                                        </p:attrNameLst>
                                      </p:cBhvr>
                                      <p:to>
                                        <p:strVal val="visible"/>
                                      </p:to>
                                    </p:set>
                                    <p:anim calcmode="lin" valueType="num">
                                      <p:cBhvr>
                                        <p:cTn id="10" dur="1000" fill="hold"/>
                                        <p:tgtEl>
                                          <p:spTgt spid="30754"/>
                                        </p:tgtEl>
                                        <p:attrNameLst>
                                          <p:attrName>ppt_w</p:attrName>
                                        </p:attrNameLst>
                                      </p:cBhvr>
                                      <p:tavLst>
                                        <p:tav tm="0">
                                          <p:val>
                                            <p:strVal val="#ppt_w*0.70"/>
                                          </p:val>
                                        </p:tav>
                                        <p:tav tm="100000">
                                          <p:val>
                                            <p:strVal val="#ppt_w"/>
                                          </p:val>
                                        </p:tav>
                                      </p:tavLst>
                                    </p:anim>
                                    <p:anim calcmode="lin" valueType="num">
                                      <p:cBhvr>
                                        <p:cTn id="11" dur="1000" fill="hold"/>
                                        <p:tgtEl>
                                          <p:spTgt spid="30754"/>
                                        </p:tgtEl>
                                        <p:attrNameLst>
                                          <p:attrName>ppt_h</p:attrName>
                                        </p:attrNameLst>
                                      </p:cBhvr>
                                      <p:tavLst>
                                        <p:tav tm="0">
                                          <p:val>
                                            <p:strVal val="#ppt_h"/>
                                          </p:val>
                                        </p:tav>
                                        <p:tav tm="100000">
                                          <p:val>
                                            <p:strVal val="#ppt_h"/>
                                          </p:val>
                                        </p:tav>
                                      </p:tavLst>
                                    </p:anim>
                                    <p:animEffect transition="in" filter="fade">
                                      <p:cBhvr>
                                        <p:cTn id="12" dur="1000"/>
                                        <p:tgtEl>
                                          <p:spTgt spid="307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4"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4" name="标题 54273"/>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4275" name="圆角矩形 54274"/>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4276" name="组合 54275"/>
          <p:cNvGrpSpPr/>
          <p:nvPr/>
        </p:nvGrpSpPr>
        <p:grpSpPr>
          <a:xfrm>
            <a:off x="179388" y="2852738"/>
            <a:ext cx="1103312" cy="1062037"/>
            <a:chOff x="113" y="1797"/>
            <a:chExt cx="695" cy="669"/>
          </a:xfrm>
        </p:grpSpPr>
        <p:sp>
          <p:nvSpPr>
            <p:cNvPr id="54277" name="椭圆 54276"/>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78" name="文本框 54277"/>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4279" name="组合 54278"/>
          <p:cNvGrpSpPr/>
          <p:nvPr/>
        </p:nvGrpSpPr>
        <p:grpSpPr>
          <a:xfrm>
            <a:off x="2738438" y="2852738"/>
            <a:ext cx="1066800" cy="1063625"/>
            <a:chOff x="1725" y="1797"/>
            <a:chExt cx="672" cy="670"/>
          </a:xfrm>
        </p:grpSpPr>
        <p:sp>
          <p:nvSpPr>
            <p:cNvPr id="54280" name="椭圆 54279"/>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4281" name="文本框 54280"/>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4282" name="组合 54281"/>
          <p:cNvGrpSpPr/>
          <p:nvPr/>
        </p:nvGrpSpPr>
        <p:grpSpPr>
          <a:xfrm>
            <a:off x="1476375" y="2852738"/>
            <a:ext cx="1150938" cy="1062037"/>
            <a:chOff x="930" y="1797"/>
            <a:chExt cx="725" cy="669"/>
          </a:xfrm>
        </p:grpSpPr>
        <p:sp>
          <p:nvSpPr>
            <p:cNvPr id="54283" name="椭圆 54282"/>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84" name="文本框 54283"/>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4285" name="椭圆 54284"/>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86" name="文本框 54285"/>
          <p:cNvSpPr txBox="1"/>
          <p:nvPr/>
        </p:nvSpPr>
        <p:spPr>
          <a:xfrm>
            <a:off x="6659563"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4287" name="椭圆 54286"/>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88" name="文本框 54287"/>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4289" name="椭圆 54288"/>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90" name="文本框 54289"/>
          <p:cNvSpPr txBox="1"/>
          <p:nvPr/>
        </p:nvSpPr>
        <p:spPr>
          <a:xfrm>
            <a:off x="5364163"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4291" name="椭圆 54290"/>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4292" name="文本框 54291"/>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4293" name="文本框 54292"/>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物流系统必须具备</a:t>
            </a:r>
            <a:r>
              <a:rPr lang="en-US" altLang="zh-CN" sz="2400" b="1">
                <a:solidFill>
                  <a:srgbClr val="993300"/>
                </a:solidFill>
                <a:effectLst>
                  <a:outerShdw blurRad="38100" dist="38100" dir="2700000">
                    <a:srgbClr val="000000"/>
                  </a:outerShdw>
                </a:effectLst>
                <a:latin typeface="楷体_GB2312" pitchFamily="1" charset="-122"/>
                <a:ea typeface="楷体_GB2312" pitchFamily="1" charset="-122"/>
              </a:rPr>
              <a:t>7</a:t>
            </a: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个最基本的组成要素 </a:t>
            </a:r>
            <a:endPar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endParaRPr>
          </a:p>
        </p:txBody>
      </p:sp>
      <p:sp>
        <p:nvSpPr>
          <p:cNvPr id="54294" name="圆角矩形 54293"/>
          <p:cNvSpPr/>
          <p:nvPr/>
        </p:nvSpPr>
        <p:spPr>
          <a:xfrm>
            <a:off x="468313" y="4168775"/>
            <a:ext cx="8280400" cy="2573338"/>
          </a:xfrm>
          <a:prstGeom prst="roundRect">
            <a:avLst>
              <a:gd name="adj" fmla="val 13745"/>
            </a:avLst>
          </a:prstGeom>
          <a:noFill/>
          <a:ln w="38100" cap="flat" cmpd="sng">
            <a:solidFill>
              <a:srgbClr val="003366"/>
            </a:solidFill>
            <a:prstDash val="solid"/>
            <a:headEnd type="none" w="med" len="med"/>
            <a:tailEnd type="none" w="med" len="med"/>
          </a:ln>
        </p:spPr>
        <p:txBody>
          <a:bodyPr anchor="ctr"/>
          <a:p>
            <a:pPr algn="l"/>
            <a:r>
              <a:rPr lang="zh-CN" altLang="en-US" sz="2000" b="1" dirty="0">
                <a:solidFill>
                  <a:srgbClr val="993300"/>
                </a:solidFill>
                <a:latin typeface="黑体" panose="02010609060101010101" pitchFamily="49" charset="-122"/>
                <a:ea typeface="黑体" panose="02010609060101010101" pitchFamily="49" charset="-122"/>
              </a:rPr>
              <a:t>    </a:t>
            </a:r>
            <a:r>
              <a:rPr lang="zh-CN" altLang="en-US" sz="2400" b="1" dirty="0">
                <a:solidFill>
                  <a:srgbClr val="993300"/>
                </a:solidFill>
                <a:latin typeface="黑体" panose="02010609060101010101" pitchFamily="49" charset="-122"/>
                <a:ea typeface="黑体" panose="02010609060101010101" pitchFamily="49" charset="-122"/>
              </a:rPr>
              <a:t>载体指流体借以流动的设施和设备；</a:t>
            </a:r>
            <a:endParaRPr lang="zh-CN" altLang="en-US" sz="2400" b="1" dirty="0">
              <a:solidFill>
                <a:srgbClr val="9933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400" b="1" dirty="0">
                <a:solidFill>
                  <a:srgbClr val="000000"/>
                </a:solidFill>
                <a:latin typeface="黑体" panose="02010609060101010101" pitchFamily="49" charset="-122"/>
                <a:ea typeface="黑体" panose="02010609060101010101" pitchFamily="49" charset="-122"/>
              </a:rPr>
              <a:t>基础设施，如铁路、公路、水路、港口、车站、机场等基础设施，它们大多是固定的</a:t>
            </a:r>
            <a:endParaRPr lang="zh-CN" altLang="en-US" sz="2400"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400" b="1" dirty="0">
                <a:solidFill>
                  <a:srgbClr val="000000"/>
                </a:solidFill>
                <a:latin typeface="黑体" panose="02010609060101010101" pitchFamily="49" charset="-122"/>
                <a:ea typeface="黑体" panose="02010609060101010101" pitchFamily="49" charset="-122"/>
              </a:rPr>
              <a:t>设备，是以第一类载体为基础，直接承载并运送流体的设备，如车辆、船舶、飞机、装卸搬运设备等，它们大多是可以移动的物流载体的状况，尤其是第一类载体的状况直接决定物流质量、效率和效益 </a:t>
            </a:r>
            <a:endParaRPr lang="en-US" altLang="zh-CN" sz="2400"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54282"/>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4294"/>
                                        </p:tgtEl>
                                        <p:attrNameLst>
                                          <p:attrName>style.visibility</p:attrName>
                                        </p:attrNameLst>
                                      </p:cBhvr>
                                      <p:to>
                                        <p:strVal val="visible"/>
                                      </p:to>
                                    </p:set>
                                    <p:anim calcmode="lin" valueType="num">
                                      <p:cBhvr>
                                        <p:cTn id="10" dur="1000" fill="hold"/>
                                        <p:tgtEl>
                                          <p:spTgt spid="54294"/>
                                        </p:tgtEl>
                                        <p:attrNameLst>
                                          <p:attrName>ppt_w</p:attrName>
                                        </p:attrNameLst>
                                      </p:cBhvr>
                                      <p:tavLst>
                                        <p:tav tm="0">
                                          <p:val>
                                            <p:strVal val="#ppt_w*0.70"/>
                                          </p:val>
                                        </p:tav>
                                        <p:tav tm="100000">
                                          <p:val>
                                            <p:strVal val="#ppt_w"/>
                                          </p:val>
                                        </p:tav>
                                      </p:tavLst>
                                    </p:anim>
                                    <p:anim calcmode="lin" valueType="num">
                                      <p:cBhvr>
                                        <p:cTn id="11" dur="1000" fill="hold"/>
                                        <p:tgtEl>
                                          <p:spTgt spid="54294"/>
                                        </p:tgtEl>
                                        <p:attrNameLst>
                                          <p:attrName>ppt_h</p:attrName>
                                        </p:attrNameLst>
                                      </p:cBhvr>
                                      <p:tavLst>
                                        <p:tav tm="0">
                                          <p:val>
                                            <p:strVal val="#ppt_h"/>
                                          </p:val>
                                        </p:tav>
                                        <p:tav tm="100000">
                                          <p:val>
                                            <p:strVal val="#ppt_h"/>
                                          </p:val>
                                        </p:tav>
                                      </p:tavLst>
                                    </p:anim>
                                    <p:animEffect transition="in" filter="fade">
                                      <p:cBhvr>
                                        <p:cTn id="12" dur="1000"/>
                                        <p:tgtEl>
                                          <p:spTgt spid="54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94"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8" name="标题 55297"/>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5299" name="圆角矩形 55298"/>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5300" name="组合 55299"/>
          <p:cNvGrpSpPr/>
          <p:nvPr/>
        </p:nvGrpSpPr>
        <p:grpSpPr>
          <a:xfrm>
            <a:off x="179388" y="2852738"/>
            <a:ext cx="1103312" cy="1062037"/>
            <a:chOff x="113" y="1797"/>
            <a:chExt cx="695" cy="669"/>
          </a:xfrm>
        </p:grpSpPr>
        <p:sp>
          <p:nvSpPr>
            <p:cNvPr id="55301" name="椭圆 55300"/>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02" name="文本框 55301"/>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5303" name="组合 55302"/>
          <p:cNvGrpSpPr/>
          <p:nvPr/>
        </p:nvGrpSpPr>
        <p:grpSpPr>
          <a:xfrm>
            <a:off x="2738438" y="2852738"/>
            <a:ext cx="1066800" cy="1063625"/>
            <a:chOff x="1725" y="1797"/>
            <a:chExt cx="672" cy="670"/>
          </a:xfrm>
        </p:grpSpPr>
        <p:sp>
          <p:nvSpPr>
            <p:cNvPr id="55304" name="椭圆 55303"/>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5305" name="文本框 55304"/>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5306" name="组合 55305"/>
          <p:cNvGrpSpPr/>
          <p:nvPr/>
        </p:nvGrpSpPr>
        <p:grpSpPr>
          <a:xfrm>
            <a:off x="1476375" y="2852738"/>
            <a:ext cx="1150938" cy="1062037"/>
            <a:chOff x="930" y="1797"/>
            <a:chExt cx="725" cy="669"/>
          </a:xfrm>
        </p:grpSpPr>
        <p:sp>
          <p:nvSpPr>
            <p:cNvPr id="55307" name="椭圆 55306"/>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08" name="文本框 55307"/>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5309" name="椭圆 55308"/>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10" name="文本框 55309"/>
          <p:cNvSpPr txBox="1"/>
          <p:nvPr/>
        </p:nvSpPr>
        <p:spPr>
          <a:xfrm>
            <a:off x="6659563" y="3141663"/>
            <a:ext cx="1042987"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5311" name="椭圆 55310"/>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12" name="文本框 55311"/>
          <p:cNvSpPr txBox="1"/>
          <p:nvPr/>
        </p:nvSpPr>
        <p:spPr>
          <a:xfrm>
            <a:off x="4105275" y="3125788"/>
            <a:ext cx="1042988"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5313" name="椭圆 55312"/>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14" name="文本框 55313"/>
          <p:cNvSpPr txBox="1"/>
          <p:nvPr/>
        </p:nvSpPr>
        <p:spPr>
          <a:xfrm>
            <a:off x="5364163" y="3125788"/>
            <a:ext cx="1042987"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5315" name="椭圆 55314"/>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5316" name="文本框 55315"/>
          <p:cNvSpPr txBox="1"/>
          <p:nvPr/>
        </p:nvSpPr>
        <p:spPr>
          <a:xfrm>
            <a:off x="7921625" y="3141663"/>
            <a:ext cx="1042988"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5317" name="文本框 55316"/>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物流系统必须具备</a:t>
            </a:r>
            <a:r>
              <a:rPr lang="en-US" altLang="zh-CN" sz="2400" b="1">
                <a:solidFill>
                  <a:srgbClr val="993300"/>
                </a:solidFill>
                <a:effectLst>
                  <a:outerShdw blurRad="38100" dist="38100" dir="2700000">
                    <a:srgbClr val="000000"/>
                  </a:outerShdw>
                </a:effectLst>
                <a:latin typeface="楷体_GB2312" pitchFamily="1" charset="-122"/>
                <a:ea typeface="楷体_GB2312" pitchFamily="1" charset="-122"/>
              </a:rPr>
              <a:t>7</a:t>
            </a: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个最基本的组成要素</a:t>
            </a:r>
            <a:r>
              <a:rPr lang="zh-CN" altLang="en-US" sz="2400" b="1" dirty="0">
                <a:effectLst>
                  <a:outerShdw blurRad="38100" dist="38100" dir="2700000">
                    <a:srgbClr val="000000"/>
                  </a:outerShdw>
                </a:effectLst>
                <a:latin typeface="楷体_GB2312" pitchFamily="1" charset="-122"/>
                <a:ea typeface="楷体_GB2312" pitchFamily="1" charset="-122"/>
              </a:rPr>
              <a:t> </a:t>
            </a:r>
            <a:endParaRPr lang="zh-CN" altLang="en-US" sz="2400" b="1" dirty="0">
              <a:effectLst>
                <a:outerShdw blurRad="38100" dist="38100" dir="2700000">
                  <a:srgbClr val="000000"/>
                </a:outerShdw>
              </a:effectLst>
              <a:latin typeface="楷体_GB2312" pitchFamily="1" charset="-122"/>
              <a:ea typeface="楷体_GB2312" pitchFamily="1" charset="-122"/>
            </a:endParaRPr>
          </a:p>
        </p:txBody>
      </p:sp>
      <p:sp>
        <p:nvSpPr>
          <p:cNvPr id="55318" name="圆角矩形 55317"/>
          <p:cNvSpPr/>
          <p:nvPr/>
        </p:nvSpPr>
        <p:spPr>
          <a:xfrm>
            <a:off x="250825" y="4005263"/>
            <a:ext cx="8893175" cy="2736850"/>
          </a:xfrm>
          <a:prstGeom prst="roundRect">
            <a:avLst>
              <a:gd name="adj" fmla="val 13745"/>
            </a:avLst>
          </a:prstGeom>
          <a:noFill/>
          <a:ln w="38100" cap="flat" cmpd="sng">
            <a:solidFill>
              <a:srgbClr val="006666"/>
            </a:solidFill>
            <a:prstDash val="solid"/>
            <a:headEnd type="none" w="med" len="med"/>
            <a:tailEnd type="none" w="med" len="med"/>
          </a:ln>
        </p:spPr>
        <p:txBody>
          <a:bodyPr anchor="ctr"/>
          <a:p>
            <a:pPr algn="l"/>
            <a:r>
              <a:rPr lang="zh-CN" altLang="en-US" b="1" dirty="0">
                <a:solidFill>
                  <a:srgbClr val="000000"/>
                </a:solidFill>
                <a:latin typeface="黑体" panose="02010609060101010101" pitchFamily="49" charset="-122"/>
                <a:ea typeface="黑体" panose="02010609060101010101" pitchFamily="49" charset="-122"/>
              </a:rPr>
              <a:t>    流向指流体从起点至终点的</a:t>
            </a:r>
            <a:r>
              <a:rPr lang="zh-CN" altLang="en-US" b="1" dirty="0">
                <a:solidFill>
                  <a:srgbClr val="993300"/>
                </a:solidFill>
                <a:latin typeface="黑体" panose="02010609060101010101" pitchFamily="49" charset="-122"/>
                <a:ea typeface="黑体" panose="02010609060101010101" pitchFamily="49" charset="-122"/>
              </a:rPr>
              <a:t>流动方向</a:t>
            </a:r>
            <a:r>
              <a:rPr lang="zh-CN" altLang="en-US" b="1" dirty="0">
                <a:solidFill>
                  <a:srgbClr val="000000"/>
                </a:solidFill>
                <a:latin typeface="黑体" panose="02010609060101010101" pitchFamily="49" charset="-122"/>
                <a:ea typeface="黑体" panose="02010609060101010101" pitchFamily="49" charset="-122"/>
              </a:rPr>
              <a:t>。物流的流向有</a:t>
            </a:r>
            <a:r>
              <a:rPr lang="en-US" altLang="zh-CN" b="1">
                <a:solidFill>
                  <a:srgbClr val="000000"/>
                </a:solidFill>
                <a:latin typeface="黑体" panose="02010609060101010101" pitchFamily="49" charset="-122"/>
                <a:ea typeface="黑体" panose="02010609060101010101" pitchFamily="49" charset="-122"/>
              </a:rPr>
              <a:t>4</a:t>
            </a:r>
            <a:r>
              <a:rPr lang="zh-CN" altLang="en-US" b="1" dirty="0">
                <a:solidFill>
                  <a:srgbClr val="000000"/>
                </a:solidFill>
                <a:latin typeface="黑体" panose="02010609060101010101" pitchFamily="49" charset="-122"/>
                <a:ea typeface="黑体" panose="02010609060101010101" pitchFamily="49" charset="-122"/>
              </a:rPr>
              <a:t>种：</a:t>
            </a:r>
            <a:endParaRPr lang="zh-CN" altLang="en-US"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b="1" dirty="0">
                <a:solidFill>
                  <a:srgbClr val="000000"/>
                </a:solidFill>
                <a:latin typeface="黑体" panose="02010609060101010101" pitchFamily="49" charset="-122"/>
                <a:ea typeface="黑体" panose="02010609060101010101" pitchFamily="49" charset="-122"/>
              </a:rPr>
              <a:t>自然流向，指根据产销关系所决定的商品的流向，它表明一种客观需要，即商品要从产地流向销地</a:t>
            </a:r>
            <a:endParaRPr lang="zh-CN" altLang="en-US"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b="1" dirty="0">
                <a:solidFill>
                  <a:srgbClr val="000000"/>
                </a:solidFill>
                <a:latin typeface="黑体" panose="02010609060101010101" pitchFamily="49" charset="-122"/>
                <a:ea typeface="黑体" panose="02010609060101010101" pitchFamily="49" charset="-122"/>
              </a:rPr>
              <a:t>计划流向，指根据流体经营者的商品经营计划而形成的商品流向，即商品从供应地流向需要地</a:t>
            </a:r>
            <a:endParaRPr lang="zh-CN" altLang="en-US"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b="1" dirty="0">
                <a:solidFill>
                  <a:srgbClr val="000000"/>
                </a:solidFill>
                <a:latin typeface="黑体" panose="02010609060101010101" pitchFamily="49" charset="-122"/>
                <a:ea typeface="黑体" panose="02010609060101010101" pitchFamily="49" charset="-122"/>
              </a:rPr>
              <a:t>市场流向，指根据市场供求规律由市场确定的商品流向</a:t>
            </a:r>
            <a:endParaRPr lang="zh-CN" altLang="en-US"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b="1" dirty="0">
                <a:solidFill>
                  <a:srgbClr val="000000"/>
                </a:solidFill>
                <a:latin typeface="黑体" panose="02010609060101010101" pitchFamily="49" charset="-122"/>
                <a:ea typeface="黑体" panose="02010609060101010101" pitchFamily="49" charset="-122"/>
              </a:rPr>
              <a:t>实际流向，指在物流过程中实际发生的流向</a:t>
            </a:r>
            <a:endParaRPr lang="zh-CN" altLang="en-US"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b="1" dirty="0">
                <a:solidFill>
                  <a:srgbClr val="000000"/>
                </a:solidFill>
                <a:latin typeface="黑体" panose="02010609060101010101" pitchFamily="49" charset="-122"/>
                <a:ea typeface="黑体" panose="02010609060101010101" pitchFamily="49" charset="-122"/>
              </a:rPr>
              <a:t>对某种商品而言，可能会同时存在以上几种流向。在确定物流流向时，最理想的状况是商品的自然流向与实际流向一致。但由于计划流向与市场流向都有其存在的前提及载体的原因，导致商品的实际流向经常偏离自然流向 </a:t>
            </a:r>
            <a:endParaRPr lang="en-US" altLang="zh-CN"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000" fill="hold"/>
                                        <p:tgtEl>
                                          <p:spTgt spid="55303"/>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5318"/>
                                        </p:tgtEl>
                                        <p:attrNameLst>
                                          <p:attrName>style.visibility</p:attrName>
                                        </p:attrNameLst>
                                      </p:cBhvr>
                                      <p:to>
                                        <p:strVal val="visible"/>
                                      </p:to>
                                    </p:set>
                                    <p:anim calcmode="lin" valueType="num">
                                      <p:cBhvr>
                                        <p:cTn id="10" dur="1000" fill="hold"/>
                                        <p:tgtEl>
                                          <p:spTgt spid="55318"/>
                                        </p:tgtEl>
                                        <p:attrNameLst>
                                          <p:attrName>ppt_w</p:attrName>
                                        </p:attrNameLst>
                                      </p:cBhvr>
                                      <p:tavLst>
                                        <p:tav tm="0">
                                          <p:val>
                                            <p:strVal val="#ppt_w*0.70"/>
                                          </p:val>
                                        </p:tav>
                                        <p:tav tm="100000">
                                          <p:val>
                                            <p:strVal val="#ppt_w"/>
                                          </p:val>
                                        </p:tav>
                                      </p:tavLst>
                                    </p:anim>
                                    <p:anim calcmode="lin" valueType="num">
                                      <p:cBhvr>
                                        <p:cTn id="11" dur="1000" fill="hold"/>
                                        <p:tgtEl>
                                          <p:spTgt spid="55318"/>
                                        </p:tgtEl>
                                        <p:attrNameLst>
                                          <p:attrName>ppt_h</p:attrName>
                                        </p:attrNameLst>
                                      </p:cBhvr>
                                      <p:tavLst>
                                        <p:tav tm="0">
                                          <p:val>
                                            <p:strVal val="#ppt_h"/>
                                          </p:val>
                                        </p:tav>
                                        <p:tav tm="100000">
                                          <p:val>
                                            <p:strVal val="#ppt_h"/>
                                          </p:val>
                                        </p:tav>
                                      </p:tavLst>
                                    </p:anim>
                                    <p:animEffect transition="in" filter="fade">
                                      <p:cBhvr>
                                        <p:cTn id="12" dur="1000"/>
                                        <p:tgtEl>
                                          <p:spTgt spid="55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18" grpId="0" bldLvl="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2" name="标题 56321"/>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6323" name="圆角矩形 56322"/>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6324" name="组合 56323"/>
          <p:cNvGrpSpPr/>
          <p:nvPr/>
        </p:nvGrpSpPr>
        <p:grpSpPr>
          <a:xfrm>
            <a:off x="179388" y="2852738"/>
            <a:ext cx="1103312" cy="1062037"/>
            <a:chOff x="113" y="1797"/>
            <a:chExt cx="695" cy="669"/>
          </a:xfrm>
        </p:grpSpPr>
        <p:sp>
          <p:nvSpPr>
            <p:cNvPr id="56325" name="椭圆 56324"/>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26" name="文本框 56325"/>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6327" name="组合 56326"/>
          <p:cNvGrpSpPr/>
          <p:nvPr/>
        </p:nvGrpSpPr>
        <p:grpSpPr>
          <a:xfrm>
            <a:off x="2738438" y="2852738"/>
            <a:ext cx="1066800" cy="1063625"/>
            <a:chOff x="1725" y="1797"/>
            <a:chExt cx="672" cy="670"/>
          </a:xfrm>
        </p:grpSpPr>
        <p:sp>
          <p:nvSpPr>
            <p:cNvPr id="56328" name="椭圆 56327"/>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6329" name="文本框 56328"/>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6330" name="组合 56329"/>
          <p:cNvGrpSpPr/>
          <p:nvPr/>
        </p:nvGrpSpPr>
        <p:grpSpPr>
          <a:xfrm>
            <a:off x="1476375" y="2852738"/>
            <a:ext cx="1150938" cy="1062037"/>
            <a:chOff x="930" y="1797"/>
            <a:chExt cx="725" cy="669"/>
          </a:xfrm>
        </p:grpSpPr>
        <p:sp>
          <p:nvSpPr>
            <p:cNvPr id="56331" name="椭圆 56330"/>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32" name="文本框 56331"/>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6333" name="椭圆 56332"/>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34" name="文本框 56333"/>
          <p:cNvSpPr txBox="1"/>
          <p:nvPr/>
        </p:nvSpPr>
        <p:spPr>
          <a:xfrm>
            <a:off x="6659563"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6335" name="椭圆 56334"/>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36" name="文本框 56335"/>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6337" name="椭圆 56336"/>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38" name="文本框 56337"/>
          <p:cNvSpPr txBox="1"/>
          <p:nvPr/>
        </p:nvSpPr>
        <p:spPr>
          <a:xfrm>
            <a:off x="5364163"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6339" name="椭圆 56338"/>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6340" name="文本框 56339"/>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6341" name="文本框 56340"/>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物流系统必须具备</a:t>
            </a:r>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7</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个最基本的组成要素 </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56342" name="圆角矩形 56341"/>
          <p:cNvSpPr/>
          <p:nvPr/>
        </p:nvSpPr>
        <p:spPr>
          <a:xfrm>
            <a:off x="468313" y="3933825"/>
            <a:ext cx="8280400" cy="2808288"/>
          </a:xfrm>
          <a:prstGeom prst="roundRect">
            <a:avLst>
              <a:gd name="adj" fmla="val 13745"/>
            </a:avLst>
          </a:prstGeom>
          <a:noFill/>
          <a:ln w="38100" cap="flat" cmpd="sng">
            <a:solidFill>
              <a:srgbClr val="339966"/>
            </a:solidFill>
            <a:prstDash val="solid"/>
            <a:headEnd type="none" w="med" len="med"/>
            <a:tailEnd type="none" w="med" len="med"/>
          </a:ln>
        </p:spPr>
        <p:txBody>
          <a:bodyPr anchor="ctr"/>
          <a:p>
            <a:pPr algn="l"/>
            <a:r>
              <a:rPr lang="zh-CN" altLang="en-US" sz="2000" b="1" dirty="0">
                <a:solidFill>
                  <a:srgbClr val="000000"/>
                </a:solidFill>
                <a:latin typeface="黑体" panose="02010609060101010101" pitchFamily="49" charset="-122"/>
                <a:ea typeface="黑体" panose="02010609060101010101" pitchFamily="49" charset="-122"/>
              </a:rPr>
              <a:t>    流量是通过载体的流体在一定流向上的数量表现。流量与流向是不可分割的，每一种流向都有一种流量与之对应</a:t>
            </a:r>
            <a:endParaRPr lang="zh-CN" altLang="en-US" sz="2000" b="1" dirty="0">
              <a:solidFill>
                <a:srgbClr val="000000"/>
              </a:solidFill>
              <a:latin typeface="黑体" panose="02010609060101010101" pitchFamily="49" charset="-122"/>
              <a:ea typeface="黑体" panose="02010609060101010101" pitchFamily="49" charset="-122"/>
            </a:endParaRPr>
          </a:p>
          <a:p>
            <a:pPr algn="l"/>
            <a:r>
              <a:rPr lang="zh-CN" altLang="en-US" sz="2000" b="1" dirty="0">
                <a:solidFill>
                  <a:srgbClr val="000000"/>
                </a:solidFill>
                <a:latin typeface="黑体" panose="02010609060101010101" pitchFamily="49" charset="-122"/>
                <a:ea typeface="黑体" panose="02010609060101010101" pitchFamily="49" charset="-122"/>
              </a:rPr>
              <a:t>流量的分类方法主要有：</a:t>
            </a:r>
            <a:endParaRPr lang="zh-CN" altLang="en-US" sz="2000"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000" b="1" dirty="0">
                <a:solidFill>
                  <a:srgbClr val="000000"/>
                </a:solidFill>
                <a:latin typeface="黑体" panose="02010609060101010101" pitchFamily="49" charset="-122"/>
                <a:ea typeface="黑体" panose="02010609060101010101" pitchFamily="49" charset="-122"/>
              </a:rPr>
              <a:t>参照流向的分类，分为自然流量、计划流量、市场流量与实际流量</a:t>
            </a:r>
            <a:r>
              <a:rPr lang="en-US" altLang="zh-CN" sz="2000" b="1">
                <a:solidFill>
                  <a:srgbClr val="000000"/>
                </a:solidFill>
                <a:latin typeface="黑体" panose="02010609060101010101" pitchFamily="49" charset="-122"/>
                <a:ea typeface="黑体" panose="02010609060101010101" pitchFamily="49" charset="-122"/>
              </a:rPr>
              <a:t>4</a:t>
            </a:r>
            <a:r>
              <a:rPr lang="zh-CN" altLang="en-US" sz="2000" b="1" dirty="0">
                <a:solidFill>
                  <a:srgbClr val="000000"/>
                </a:solidFill>
                <a:latin typeface="黑体" panose="02010609060101010101" pitchFamily="49" charset="-122"/>
                <a:ea typeface="黑体" panose="02010609060101010101" pitchFamily="49" charset="-122"/>
              </a:rPr>
              <a:t>类</a:t>
            </a:r>
            <a:endParaRPr lang="zh-CN" altLang="en-US" sz="2000"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000" b="1" dirty="0">
                <a:solidFill>
                  <a:srgbClr val="000000"/>
                </a:solidFill>
                <a:latin typeface="黑体" panose="02010609060101010101" pitchFamily="49" charset="-122"/>
                <a:ea typeface="黑体" panose="02010609060101010101" pitchFamily="49" charset="-122"/>
              </a:rPr>
              <a:t>根据流量的特点，分为实际流量和理论流量。实际流量和理论流量又可分别细分为按照流体统计的流量、按照载体统计的流量、按照发运人统计的流量、按照承运人统计的流量 </a:t>
            </a:r>
            <a:endParaRPr lang="en-US" altLang="zh-CN" sz="2000"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1000" fill="hold"/>
                                        <p:tgtEl>
                                          <p:spTgt spid="56335"/>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6342"/>
                                        </p:tgtEl>
                                        <p:attrNameLst>
                                          <p:attrName>style.visibility</p:attrName>
                                        </p:attrNameLst>
                                      </p:cBhvr>
                                      <p:to>
                                        <p:strVal val="visible"/>
                                      </p:to>
                                    </p:set>
                                    <p:anim calcmode="lin" valueType="num">
                                      <p:cBhvr>
                                        <p:cTn id="10" dur="1000" fill="hold"/>
                                        <p:tgtEl>
                                          <p:spTgt spid="56342"/>
                                        </p:tgtEl>
                                        <p:attrNameLst>
                                          <p:attrName>ppt_w</p:attrName>
                                        </p:attrNameLst>
                                      </p:cBhvr>
                                      <p:tavLst>
                                        <p:tav tm="0">
                                          <p:val>
                                            <p:strVal val="#ppt_w*0.70"/>
                                          </p:val>
                                        </p:tav>
                                        <p:tav tm="100000">
                                          <p:val>
                                            <p:strVal val="#ppt_w"/>
                                          </p:val>
                                        </p:tav>
                                      </p:tavLst>
                                    </p:anim>
                                    <p:anim calcmode="lin" valueType="num">
                                      <p:cBhvr>
                                        <p:cTn id="11" dur="1000" fill="hold"/>
                                        <p:tgtEl>
                                          <p:spTgt spid="56342"/>
                                        </p:tgtEl>
                                        <p:attrNameLst>
                                          <p:attrName>ppt_h</p:attrName>
                                        </p:attrNameLst>
                                      </p:cBhvr>
                                      <p:tavLst>
                                        <p:tav tm="0">
                                          <p:val>
                                            <p:strVal val="#ppt_h"/>
                                          </p:val>
                                        </p:tav>
                                        <p:tav tm="100000">
                                          <p:val>
                                            <p:strVal val="#ppt_h"/>
                                          </p:val>
                                        </p:tav>
                                      </p:tavLst>
                                    </p:anim>
                                    <p:animEffect transition="in" filter="fade">
                                      <p:cBhvr>
                                        <p:cTn id="12" dur="1000"/>
                                        <p:tgtEl>
                                          <p:spTgt spid="56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5" grpId="0" bldLvl="0" animBg="1"/>
      <p:bldP spid="56342"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6" name="标题 57345"/>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7347" name="圆角矩形 57346"/>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7348" name="组合 57347"/>
          <p:cNvGrpSpPr/>
          <p:nvPr/>
        </p:nvGrpSpPr>
        <p:grpSpPr>
          <a:xfrm>
            <a:off x="179388" y="2852738"/>
            <a:ext cx="1103312" cy="1062037"/>
            <a:chOff x="113" y="1797"/>
            <a:chExt cx="695" cy="669"/>
          </a:xfrm>
        </p:grpSpPr>
        <p:sp>
          <p:nvSpPr>
            <p:cNvPr id="57349" name="椭圆 57348"/>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50" name="文本框 57349"/>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7351" name="组合 57350"/>
          <p:cNvGrpSpPr/>
          <p:nvPr/>
        </p:nvGrpSpPr>
        <p:grpSpPr>
          <a:xfrm>
            <a:off x="2738438" y="2852738"/>
            <a:ext cx="1066800" cy="1063625"/>
            <a:chOff x="1725" y="1797"/>
            <a:chExt cx="672" cy="670"/>
          </a:xfrm>
        </p:grpSpPr>
        <p:sp>
          <p:nvSpPr>
            <p:cNvPr id="57352" name="椭圆 57351"/>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7353" name="文本框 57352"/>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7354" name="组合 57353"/>
          <p:cNvGrpSpPr/>
          <p:nvPr/>
        </p:nvGrpSpPr>
        <p:grpSpPr>
          <a:xfrm>
            <a:off x="1476375" y="2852738"/>
            <a:ext cx="1150938" cy="1062037"/>
            <a:chOff x="930" y="1797"/>
            <a:chExt cx="725" cy="669"/>
          </a:xfrm>
        </p:grpSpPr>
        <p:sp>
          <p:nvSpPr>
            <p:cNvPr id="57355" name="椭圆 57354"/>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56" name="文本框 57355"/>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7357" name="椭圆 57356"/>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58" name="文本框 57357"/>
          <p:cNvSpPr txBox="1"/>
          <p:nvPr/>
        </p:nvSpPr>
        <p:spPr>
          <a:xfrm>
            <a:off x="6659563"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7359" name="椭圆 57358"/>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60" name="文本框 57359"/>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7361" name="椭圆 57360"/>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62" name="文本框 57361"/>
          <p:cNvSpPr txBox="1"/>
          <p:nvPr/>
        </p:nvSpPr>
        <p:spPr>
          <a:xfrm>
            <a:off x="5364163"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7363" name="椭圆 57362"/>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7364" name="文本框 57363"/>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7365" name="文本框 57364"/>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物流系统必须具备</a:t>
            </a:r>
            <a:r>
              <a:rPr lang="en-US" altLang="zh-CN" sz="2400" b="1">
                <a:solidFill>
                  <a:srgbClr val="993300"/>
                </a:solidFill>
                <a:effectLst>
                  <a:outerShdw blurRad="38100" dist="38100" dir="2700000">
                    <a:srgbClr val="000000"/>
                  </a:outerShdw>
                </a:effectLst>
                <a:latin typeface="楷体_GB2312" pitchFamily="1" charset="-122"/>
                <a:ea typeface="楷体_GB2312" pitchFamily="1" charset="-122"/>
              </a:rPr>
              <a:t>7</a:t>
            </a: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个最基本的组成要素 </a:t>
            </a:r>
            <a:endPar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endParaRPr>
          </a:p>
        </p:txBody>
      </p:sp>
      <p:sp>
        <p:nvSpPr>
          <p:cNvPr id="57366" name="圆角矩形 57365"/>
          <p:cNvSpPr/>
          <p:nvPr/>
        </p:nvSpPr>
        <p:spPr>
          <a:xfrm>
            <a:off x="468313" y="3933825"/>
            <a:ext cx="8280400" cy="2924175"/>
          </a:xfrm>
          <a:prstGeom prst="roundRect">
            <a:avLst>
              <a:gd name="adj" fmla="val 13745"/>
            </a:avLst>
          </a:prstGeom>
          <a:noFill/>
          <a:ln w="38100" cap="flat" cmpd="sng">
            <a:solidFill>
              <a:srgbClr val="669900"/>
            </a:solidFill>
            <a:prstDash val="solid"/>
            <a:headEnd type="none" w="med" len="med"/>
            <a:tailEnd type="none" w="med" len="med"/>
          </a:ln>
        </p:spPr>
        <p:txBody>
          <a:bodyPr anchor="ctr"/>
          <a:p>
            <a:pPr algn="l"/>
            <a:r>
              <a:rPr lang="zh-CN" altLang="en-US" sz="2000" b="1" dirty="0">
                <a:solidFill>
                  <a:srgbClr val="000000"/>
                </a:solidFill>
                <a:latin typeface="黑体" panose="02010609060101010101" pitchFamily="49" charset="-122"/>
                <a:ea typeface="黑体" panose="02010609060101010101" pitchFamily="49" charset="-122"/>
              </a:rPr>
              <a:t>    借助于载体的流体在一定流向上行驶路径的数量表现。流程与流向、流量一起构成了物流向量的三个数量特征，流程与流量的成绩是物流的重要量纲</a:t>
            </a:r>
            <a:endParaRPr lang="zh-CN" altLang="en-US" sz="2000" b="1" dirty="0">
              <a:solidFill>
                <a:srgbClr val="000000"/>
              </a:solidFill>
              <a:latin typeface="黑体" panose="02010609060101010101" pitchFamily="49" charset="-122"/>
              <a:ea typeface="黑体" panose="02010609060101010101" pitchFamily="49" charset="-122"/>
            </a:endParaRPr>
          </a:p>
          <a:p>
            <a:pPr algn="l"/>
            <a:r>
              <a:rPr lang="zh-CN" altLang="en-US" sz="2000" b="1" dirty="0">
                <a:solidFill>
                  <a:srgbClr val="000000"/>
                </a:solidFill>
                <a:latin typeface="黑体" panose="02010609060101010101" pitchFamily="49" charset="-122"/>
                <a:ea typeface="黑体" panose="02010609060101010101" pitchFamily="49" charset="-122"/>
              </a:rPr>
              <a:t>流程的分类方法主要有：</a:t>
            </a:r>
            <a:endParaRPr lang="zh-CN" altLang="en-US" sz="2000"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000" b="1" dirty="0">
                <a:solidFill>
                  <a:srgbClr val="000000"/>
                </a:solidFill>
                <a:latin typeface="黑体" panose="02010609060101010101" pitchFamily="49" charset="-122"/>
                <a:ea typeface="黑体" panose="02010609060101010101" pitchFamily="49" charset="-122"/>
              </a:rPr>
              <a:t>参照流向的分类，分为自然流程、计划流程、市场流程与实际流程</a:t>
            </a:r>
            <a:r>
              <a:rPr lang="en-US" altLang="zh-CN" sz="2000" b="1">
                <a:solidFill>
                  <a:srgbClr val="000000"/>
                </a:solidFill>
                <a:latin typeface="黑体" panose="02010609060101010101" pitchFamily="49" charset="-122"/>
                <a:ea typeface="黑体" panose="02010609060101010101" pitchFamily="49" charset="-122"/>
              </a:rPr>
              <a:t>4</a:t>
            </a:r>
            <a:r>
              <a:rPr lang="zh-CN" altLang="en-US" sz="2000" b="1" dirty="0">
                <a:solidFill>
                  <a:srgbClr val="000000"/>
                </a:solidFill>
                <a:latin typeface="黑体" panose="02010609060101010101" pitchFamily="49" charset="-122"/>
                <a:ea typeface="黑体" panose="02010609060101010101" pitchFamily="49" charset="-122"/>
              </a:rPr>
              <a:t>类。</a:t>
            </a:r>
            <a:endParaRPr lang="zh-CN" altLang="en-US" sz="2000" b="1" dirty="0">
              <a:solidFill>
                <a:srgbClr val="000000"/>
              </a:solidFill>
              <a:latin typeface="黑体" panose="02010609060101010101" pitchFamily="49" charset="-122"/>
              <a:ea typeface="黑体" panose="02010609060101010101" pitchFamily="49" charset="-122"/>
            </a:endParaRPr>
          </a:p>
          <a:p>
            <a:pPr algn="l">
              <a:buFont typeface="Wingdings" panose="05000000000000000000" pitchFamily="2" charset="2"/>
              <a:buChar char="l"/>
            </a:pPr>
            <a:r>
              <a:rPr lang="zh-CN" altLang="en-US" sz="2000" b="1" dirty="0">
                <a:solidFill>
                  <a:srgbClr val="000000"/>
                </a:solidFill>
                <a:latin typeface="黑体" panose="02010609060101010101" pitchFamily="49" charset="-122"/>
                <a:ea typeface="黑体" panose="02010609060101010101" pitchFamily="49" charset="-122"/>
              </a:rPr>
              <a:t>根据流程的特点，分为实际流程和理论流程。</a:t>
            </a:r>
            <a:endParaRPr lang="zh-CN" altLang="en-US" sz="2000" b="1" dirty="0">
              <a:solidFill>
                <a:srgbClr val="000000"/>
              </a:solidFill>
              <a:latin typeface="黑体" panose="02010609060101010101" pitchFamily="49" charset="-122"/>
              <a:ea typeface="黑体" panose="02010609060101010101" pitchFamily="49" charset="-122"/>
            </a:endParaRPr>
          </a:p>
          <a:p>
            <a:pPr algn="l"/>
            <a:r>
              <a:rPr lang="zh-CN" altLang="en-US" sz="2000" b="1" dirty="0">
                <a:solidFill>
                  <a:srgbClr val="000000"/>
                </a:solidFill>
                <a:latin typeface="黑体" panose="02010609060101010101" pitchFamily="49" charset="-122"/>
                <a:ea typeface="黑体" panose="02010609060101010101" pitchFamily="49" charset="-122"/>
              </a:rPr>
              <a:t>实际流程可细分为按照流体统计的流程、按照载体统计的流程、按照流向统计的流程、按照发运人统计的流程、按照承运人统计的流程</a:t>
            </a:r>
            <a:endParaRPr lang="zh-CN" altLang="en-US" sz="2000" b="1" dirty="0">
              <a:solidFill>
                <a:srgbClr val="000000"/>
              </a:solidFill>
              <a:latin typeface="黑体" panose="02010609060101010101" pitchFamily="49" charset="-122"/>
              <a:ea typeface="黑体" panose="02010609060101010101" pitchFamily="49" charset="-122"/>
            </a:endParaRPr>
          </a:p>
          <a:p>
            <a:pPr algn="l"/>
            <a:r>
              <a:rPr lang="zh-CN" altLang="en-US" sz="2000" b="1" dirty="0">
                <a:solidFill>
                  <a:srgbClr val="000000"/>
                </a:solidFill>
                <a:latin typeface="黑体" panose="02010609060101010101" pitchFamily="49" charset="-122"/>
                <a:ea typeface="黑体" panose="02010609060101010101" pitchFamily="49" charset="-122"/>
              </a:rPr>
              <a:t>理论，流程往往是可行路径中的最短路径</a:t>
            </a:r>
            <a:r>
              <a:rPr lang="zh-CN" altLang="en-US" b="1" dirty="0">
                <a:solidFill>
                  <a:srgbClr val="000000"/>
                </a:solidFill>
                <a:latin typeface="黑体" panose="02010609060101010101" pitchFamily="49" charset="-122"/>
                <a:ea typeface="黑体" panose="02010609060101010101" pitchFamily="49" charset="-122"/>
              </a:rPr>
              <a:t> 。</a:t>
            </a:r>
            <a:endParaRPr lang="en-US" altLang="zh-CN"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1000" fill="hold"/>
                                        <p:tgtEl>
                                          <p:spTgt spid="57361"/>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7366"/>
                                        </p:tgtEl>
                                        <p:attrNameLst>
                                          <p:attrName>style.visibility</p:attrName>
                                        </p:attrNameLst>
                                      </p:cBhvr>
                                      <p:to>
                                        <p:strVal val="visible"/>
                                      </p:to>
                                    </p:set>
                                    <p:anim calcmode="lin" valueType="num">
                                      <p:cBhvr>
                                        <p:cTn id="10" dur="1000" fill="hold"/>
                                        <p:tgtEl>
                                          <p:spTgt spid="57366"/>
                                        </p:tgtEl>
                                        <p:attrNameLst>
                                          <p:attrName>ppt_w</p:attrName>
                                        </p:attrNameLst>
                                      </p:cBhvr>
                                      <p:tavLst>
                                        <p:tav tm="0">
                                          <p:val>
                                            <p:strVal val="#ppt_w*0.70"/>
                                          </p:val>
                                        </p:tav>
                                        <p:tav tm="100000">
                                          <p:val>
                                            <p:strVal val="#ppt_w"/>
                                          </p:val>
                                        </p:tav>
                                      </p:tavLst>
                                    </p:anim>
                                    <p:anim calcmode="lin" valueType="num">
                                      <p:cBhvr>
                                        <p:cTn id="11" dur="1000" fill="hold"/>
                                        <p:tgtEl>
                                          <p:spTgt spid="57366"/>
                                        </p:tgtEl>
                                        <p:attrNameLst>
                                          <p:attrName>ppt_h</p:attrName>
                                        </p:attrNameLst>
                                      </p:cBhvr>
                                      <p:tavLst>
                                        <p:tav tm="0">
                                          <p:val>
                                            <p:strVal val="#ppt_h"/>
                                          </p:val>
                                        </p:tav>
                                        <p:tav tm="100000">
                                          <p:val>
                                            <p:strVal val="#ppt_h"/>
                                          </p:val>
                                        </p:tav>
                                      </p:tavLst>
                                    </p:anim>
                                    <p:animEffect transition="in" filter="fade">
                                      <p:cBhvr>
                                        <p:cTn id="12" dur="1000"/>
                                        <p:tgtEl>
                                          <p:spTgt spid="57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61" grpId="0" bldLvl="0" animBg="1"/>
      <p:bldP spid="57366"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标题 1"/>
          <p:cNvSpPr>
            <a:spLocks noGrp="1"/>
          </p:cNvSpPr>
          <p:nvPr>
            <p:ph type="title" idx="4294967295"/>
          </p:nvPr>
        </p:nvSpPr>
        <p:spPr>
          <a:xfrm>
            <a:off x="663575" y="284163"/>
            <a:ext cx="5924550" cy="944562"/>
          </a:xfrm>
          <a:ln/>
        </p:spPr>
        <p:txBody>
          <a:bodyPr vert="horz" wrap="square" lIns="91440" tIns="45720" rIns="91440" bIns="45720" anchor="ctr"/>
          <a:p>
            <a:pPr eaLnBrk="1" hangingPunct="1"/>
            <a:r>
              <a:rPr lang="zh-CN" altLang="en-US" sz="3200" b="0" dirty="0">
                <a:latin typeface="方正粗倩简体" pitchFamily="1" charset="-122"/>
                <a:ea typeface="方正粗倩简体" pitchFamily="1" charset="-122"/>
              </a:rPr>
              <a:t>第</a:t>
            </a:r>
            <a:r>
              <a:rPr lang="en-US" altLang="zh-CN" sz="3200" b="0" dirty="0">
                <a:latin typeface="方正粗倩简体" pitchFamily="1" charset="-122"/>
                <a:ea typeface="方正粗倩简体" pitchFamily="1" charset="-122"/>
              </a:rPr>
              <a:t>2</a:t>
            </a:r>
            <a:r>
              <a:rPr lang="zh-CN" altLang="en-US" sz="3200" b="0" dirty="0">
                <a:latin typeface="方正粗倩简体" pitchFamily="1" charset="-122"/>
                <a:ea typeface="方正粗倩简体" pitchFamily="1" charset="-122"/>
              </a:rPr>
              <a:t>章 学习要求及考核要点</a:t>
            </a:r>
            <a:endParaRPr lang="zh-CN" altLang="en-US" sz="3200" b="0" dirty="0">
              <a:latin typeface="方正粗倩简体" pitchFamily="1" charset="-122"/>
              <a:ea typeface="方正粗倩简体" pitchFamily="1" charset="-122"/>
            </a:endParaRPr>
          </a:p>
        </p:txBody>
      </p:sp>
      <p:sp>
        <p:nvSpPr>
          <p:cNvPr id="6147" name="内容占位符 2"/>
          <p:cNvSpPr>
            <a:spLocks noGrp="1"/>
          </p:cNvSpPr>
          <p:nvPr>
            <p:ph idx="1"/>
          </p:nvPr>
        </p:nvSpPr>
        <p:spPr>
          <a:xfrm>
            <a:off x="663575" y="1844675"/>
            <a:ext cx="3754438" cy="4238625"/>
          </a:xfrm>
          <a:solidFill>
            <a:srgbClr val="FFFFFF"/>
          </a:solidFill>
          <a:ln>
            <a:solidFill>
              <a:srgbClr val="FFFFFF"/>
            </a:solidFill>
            <a:miter lim="800000"/>
          </a:ln>
          <a:effectLst>
            <a:outerShdw dist="20000" dir="5400000" algn="ctr" rotWithShape="0">
              <a:srgbClr val="000000">
                <a:alpha val="34999"/>
              </a:srgbClr>
            </a:outerShdw>
          </a:effectLst>
        </p:spPr>
        <p:txBody>
          <a:bodyPr vert="horz" wrap="square" lIns="91440" tIns="45720" rIns="91440" bIns="45720" numCol="1" anchor="t" anchorCtr="0" compatLnSpc="1"/>
          <a:lstStyle/>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掌握物流系统的7个组成要素</a:t>
            </a:r>
            <a:endPar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理解物流系统分析的概念与内容</a:t>
            </a:r>
            <a:endPar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了解物流系统规划的层次和原则</a:t>
            </a:r>
            <a:endPar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r>
              <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 掌握物流系统分析的方法</a:t>
            </a:r>
            <a:endPar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90000"/>
              </a:lnSpc>
              <a:spcBef>
                <a:spcPct val="20000"/>
              </a:spcBef>
              <a:spcAft>
                <a:spcPct val="0"/>
              </a:spcAft>
              <a:buClrTx/>
              <a:buSzTx/>
              <a:buFontTx/>
              <a:buChar char="•"/>
              <a:defRPr/>
            </a:pPr>
            <a:endParaRPr kumimoji="0" lang="en-US" altLang="en-US" sz="2400" b="1" i="0" u="none" strike="noStrike" kern="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p:txBody>
      </p:sp>
      <p:sp>
        <p:nvSpPr>
          <p:cNvPr id="5124" name="内容占位符 2"/>
          <p:cNvSpPr txBox="1"/>
          <p:nvPr/>
        </p:nvSpPr>
        <p:spPr>
          <a:xfrm>
            <a:off x="663575" y="1341438"/>
            <a:ext cx="3754438" cy="490537"/>
          </a:xfrm>
          <a:prstGeom prst="rect">
            <a:avLst/>
          </a:prstGeom>
          <a:solidFill>
            <a:srgbClr val="FFC000"/>
          </a:solidFill>
          <a:ln w="9525">
            <a:noFill/>
          </a:ln>
          <a:effectLst>
            <a:outerShdw dist="20000" dir="5400000" algn="ctr" rotWithShape="0">
              <a:srgbClr val="000000">
                <a:alpha val="34998"/>
              </a:srgbClr>
            </a:outerShdw>
          </a:effec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buNone/>
            </a:pPr>
            <a:r>
              <a:rPr lang="zh-CN" altLang="en-US" sz="2400" b="1" dirty="0">
                <a:solidFill>
                  <a:srgbClr val="000000"/>
                </a:solidFill>
                <a:latin typeface="楷体_GB2312" pitchFamily="1" charset="-122"/>
                <a:ea typeface="楷体_GB2312" pitchFamily="1" charset="-122"/>
              </a:rPr>
              <a:t>基本要求</a:t>
            </a:r>
            <a:endParaRPr lang="zh-CN" altLang="en-US" sz="2400" b="1" dirty="0">
              <a:solidFill>
                <a:srgbClr val="000000"/>
              </a:solidFill>
              <a:latin typeface="楷体_GB2312" pitchFamily="1" charset="-122"/>
              <a:ea typeface="楷体_GB2312" pitchFamily="1" charset="-122"/>
            </a:endParaRPr>
          </a:p>
        </p:txBody>
      </p:sp>
      <p:sp>
        <p:nvSpPr>
          <p:cNvPr id="6149" name="内容占位符 2"/>
          <p:cNvSpPr txBox="1"/>
          <p:nvPr/>
        </p:nvSpPr>
        <p:spPr bwMode="auto">
          <a:xfrm>
            <a:off x="4994275" y="1844675"/>
            <a:ext cx="3754438" cy="4238625"/>
          </a:xfrm>
          <a:prstGeom prst="rect">
            <a:avLst/>
          </a:prstGeom>
          <a:solidFill>
            <a:srgbClr val="FFFFFF"/>
          </a:solidFill>
          <a:ln w="9525" cmpd="sng">
            <a:solidFill>
              <a:srgbClr val="FFFFFF"/>
            </a:solidFill>
            <a:miter lim="800000"/>
          </a:ln>
          <a:effectLst>
            <a:outerShdw dist="20000" dir="5400000" algn="ctr" rotWithShape="0">
              <a:srgbClr val="000000">
                <a:alpha val="34999"/>
              </a:srgbClr>
            </a:outerShdw>
          </a:effectLst>
        </p:spPr>
        <p:txBody>
          <a:bodyPr/>
          <a:lstStyle>
            <a:lvl1pPr marL="342900" indent="-342900"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20000"/>
              </a:spcBef>
              <a:spcAft>
                <a:spcPct val="0"/>
              </a:spcAft>
              <a:buClrTx/>
              <a:buSzTx/>
              <a:buFontTx/>
              <a:buChar char="•"/>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物流系统中存在的制约关系</a:t>
            </a:r>
            <a:endPar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物流系统的设计要素</a:t>
            </a:r>
            <a:endPar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物流系统的7个组成要素</a:t>
            </a:r>
            <a:endPar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defRPr/>
            </a:pPr>
            <a:r>
              <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rPr>
              <a:t>物流系统分析的内容</a:t>
            </a:r>
            <a:endPar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a:p>
            <a:pPr marL="342900" marR="0" lvl="0" indent="-342900" algn="l" defTabSz="914400" rtl="0" eaLnBrk="1" fontAlgn="base" latinLnBrk="0" hangingPunct="1">
              <a:lnSpc>
                <a:spcPct val="100000"/>
              </a:lnSpc>
              <a:spcBef>
                <a:spcPct val="20000"/>
              </a:spcBef>
              <a:spcAft>
                <a:spcPct val="0"/>
              </a:spcAft>
              <a:buClrTx/>
              <a:buSzTx/>
              <a:buFontTx/>
              <a:buChar char="•"/>
              <a:defRPr/>
            </a:pPr>
            <a:endParaRPr kumimoji="0" lang="zh-CN" altLang="en-US" sz="2400" b="1" i="0" u="none" strike="noStrike" kern="1200" cap="none" spc="0" normalizeH="0" baseline="0" noProof="0" smtClean="0">
              <a:ln>
                <a:noFill/>
              </a:ln>
              <a:solidFill>
                <a:srgbClr val="000000"/>
              </a:solidFill>
              <a:effectLst>
                <a:outerShdw blurRad="38100" dist="38100" dir="2700000" algn="tl">
                  <a:srgbClr val="C0C0C0"/>
                </a:outerShdw>
              </a:effectLst>
              <a:uLnTx/>
              <a:uFillTx/>
              <a:latin typeface="仿宋" panose="02010609060101010101" pitchFamily="49" charset="-122"/>
              <a:ea typeface="仿宋" panose="02010609060101010101" pitchFamily="49" charset="-122"/>
              <a:cs typeface="+mn-cs"/>
            </a:endParaRPr>
          </a:p>
        </p:txBody>
      </p:sp>
      <p:sp>
        <p:nvSpPr>
          <p:cNvPr id="5126" name="内容占位符 2"/>
          <p:cNvSpPr txBox="1"/>
          <p:nvPr/>
        </p:nvSpPr>
        <p:spPr>
          <a:xfrm>
            <a:off x="4994275" y="1341438"/>
            <a:ext cx="3754438" cy="490537"/>
          </a:xfrm>
          <a:prstGeom prst="rect">
            <a:avLst/>
          </a:prstGeom>
          <a:solidFill>
            <a:srgbClr val="FFC000"/>
          </a:solidFill>
          <a:ln w="9525">
            <a:noFill/>
          </a:ln>
          <a:effectLst>
            <a:outerShdw dist="20000" dir="5400000" algn="ctr" rotWithShape="0">
              <a:srgbClr val="000000">
                <a:alpha val="34998"/>
              </a:srgbClr>
            </a:outerShdw>
          </a:effec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buNone/>
            </a:pPr>
            <a:r>
              <a:rPr lang="zh-CN" altLang="en-US" sz="2400" b="1" dirty="0">
                <a:solidFill>
                  <a:srgbClr val="000000"/>
                </a:solidFill>
                <a:latin typeface="楷体_GB2312" pitchFamily="1" charset="-122"/>
                <a:ea typeface="楷体_GB2312" pitchFamily="1" charset="-122"/>
              </a:rPr>
              <a:t>考核要点</a:t>
            </a:r>
            <a:endParaRPr lang="zh-CN" altLang="en-US" sz="2400" b="1" dirty="0">
              <a:solidFill>
                <a:srgbClr val="000000"/>
              </a:solidFill>
              <a:latin typeface="楷体_GB2312" pitchFamily="1" charset="-122"/>
              <a:ea typeface="楷体_GB2312" pitchFamily="1"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70" name="标题 58369"/>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8371" name="圆角矩形 58370"/>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8372" name="组合 58371"/>
          <p:cNvGrpSpPr/>
          <p:nvPr/>
        </p:nvGrpSpPr>
        <p:grpSpPr>
          <a:xfrm>
            <a:off x="179388" y="2852738"/>
            <a:ext cx="1103312" cy="1062037"/>
            <a:chOff x="113" y="1797"/>
            <a:chExt cx="695" cy="669"/>
          </a:xfrm>
        </p:grpSpPr>
        <p:sp>
          <p:nvSpPr>
            <p:cNvPr id="58373" name="椭圆 58372"/>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74" name="文本框 58373"/>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8375" name="组合 58374"/>
          <p:cNvGrpSpPr/>
          <p:nvPr/>
        </p:nvGrpSpPr>
        <p:grpSpPr>
          <a:xfrm>
            <a:off x="2738438" y="2852738"/>
            <a:ext cx="1066800" cy="1063625"/>
            <a:chOff x="1725" y="1797"/>
            <a:chExt cx="672" cy="670"/>
          </a:xfrm>
        </p:grpSpPr>
        <p:sp>
          <p:nvSpPr>
            <p:cNvPr id="58376" name="椭圆 58375"/>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8377" name="文本框 58376"/>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8378" name="组合 58377"/>
          <p:cNvGrpSpPr/>
          <p:nvPr/>
        </p:nvGrpSpPr>
        <p:grpSpPr>
          <a:xfrm>
            <a:off x="1476375" y="2852738"/>
            <a:ext cx="1150938" cy="1062037"/>
            <a:chOff x="930" y="1797"/>
            <a:chExt cx="725" cy="669"/>
          </a:xfrm>
        </p:grpSpPr>
        <p:sp>
          <p:nvSpPr>
            <p:cNvPr id="58379" name="椭圆 58378"/>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80" name="文本框 58379"/>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8381" name="椭圆 58380"/>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82" name="文本框 58381"/>
          <p:cNvSpPr txBox="1"/>
          <p:nvPr/>
        </p:nvSpPr>
        <p:spPr>
          <a:xfrm>
            <a:off x="6659563"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8383" name="椭圆 58382"/>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84" name="文本框 58383"/>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8385" name="椭圆 58384"/>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86" name="文本框 58385"/>
          <p:cNvSpPr txBox="1"/>
          <p:nvPr/>
        </p:nvSpPr>
        <p:spPr>
          <a:xfrm>
            <a:off x="5364163"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8387" name="椭圆 58386"/>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8388" name="文本框 58387"/>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8389" name="文本框 58388"/>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物流系统必须具备</a:t>
            </a:r>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7</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个最基本的组成要素 </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p:txBody>
      </p:sp>
      <p:sp>
        <p:nvSpPr>
          <p:cNvPr id="58390" name="圆角矩形 58389"/>
          <p:cNvSpPr/>
          <p:nvPr/>
        </p:nvSpPr>
        <p:spPr>
          <a:xfrm>
            <a:off x="468313" y="4168775"/>
            <a:ext cx="8280400" cy="2573338"/>
          </a:xfrm>
          <a:prstGeom prst="roundRect">
            <a:avLst>
              <a:gd name="adj" fmla="val 13745"/>
            </a:avLst>
          </a:prstGeom>
          <a:noFill/>
          <a:ln w="38100" cap="flat" cmpd="sng">
            <a:solidFill>
              <a:schemeClr val="accent2"/>
            </a:solidFill>
            <a:prstDash val="solid"/>
            <a:headEnd type="none" w="med" len="med"/>
            <a:tailEnd type="none" w="med" len="med"/>
          </a:ln>
        </p:spPr>
        <p:txBody>
          <a:bodyPr anchor="ctr"/>
          <a:p>
            <a:pPr algn="l"/>
            <a:r>
              <a:rPr lang="zh-CN" altLang="en-US" sz="2400" b="1" dirty="0">
                <a:solidFill>
                  <a:srgbClr val="000000"/>
                </a:solidFill>
                <a:latin typeface="黑体" panose="02010609060101010101" pitchFamily="49" charset="-122"/>
                <a:ea typeface="黑体" panose="02010609060101010101" pitchFamily="49" charset="-122"/>
              </a:rPr>
              <a:t>    流速指流体平均运动速度，即流程与流体到达目的地所花时间的比值。可以衡量物流系统的效率 </a:t>
            </a:r>
            <a:endParaRPr lang="en-US" altLang="zh-CN" sz="2400"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1000" fill="hold"/>
                                        <p:tgtEl>
                                          <p:spTgt spid="58381"/>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8390"/>
                                        </p:tgtEl>
                                        <p:attrNameLst>
                                          <p:attrName>style.visibility</p:attrName>
                                        </p:attrNameLst>
                                      </p:cBhvr>
                                      <p:to>
                                        <p:strVal val="visible"/>
                                      </p:to>
                                    </p:set>
                                    <p:anim calcmode="lin" valueType="num">
                                      <p:cBhvr>
                                        <p:cTn id="10" dur="1000" fill="hold"/>
                                        <p:tgtEl>
                                          <p:spTgt spid="58390"/>
                                        </p:tgtEl>
                                        <p:attrNameLst>
                                          <p:attrName>ppt_w</p:attrName>
                                        </p:attrNameLst>
                                      </p:cBhvr>
                                      <p:tavLst>
                                        <p:tav tm="0">
                                          <p:val>
                                            <p:strVal val="#ppt_w*0.70"/>
                                          </p:val>
                                        </p:tav>
                                        <p:tav tm="100000">
                                          <p:val>
                                            <p:strVal val="#ppt_w"/>
                                          </p:val>
                                        </p:tav>
                                      </p:tavLst>
                                    </p:anim>
                                    <p:anim calcmode="lin" valueType="num">
                                      <p:cBhvr>
                                        <p:cTn id="11" dur="1000" fill="hold"/>
                                        <p:tgtEl>
                                          <p:spTgt spid="58390"/>
                                        </p:tgtEl>
                                        <p:attrNameLst>
                                          <p:attrName>ppt_h</p:attrName>
                                        </p:attrNameLst>
                                      </p:cBhvr>
                                      <p:tavLst>
                                        <p:tav tm="0">
                                          <p:val>
                                            <p:strVal val="#ppt_h"/>
                                          </p:val>
                                        </p:tav>
                                        <p:tav tm="100000">
                                          <p:val>
                                            <p:strVal val="#ppt_h"/>
                                          </p:val>
                                        </p:tav>
                                      </p:tavLst>
                                    </p:anim>
                                    <p:animEffect transition="in" filter="fade">
                                      <p:cBhvr>
                                        <p:cTn id="12" dur="1000"/>
                                        <p:tgtEl>
                                          <p:spTgt spid="58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81" grpId="0" bldLvl="0" animBg="1"/>
      <p:bldP spid="58390"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4" name="标题 59393"/>
          <p:cNvSpPr>
            <a:spLocks noGrp="1"/>
          </p:cNvSpPr>
          <p:nvPr>
            <p:ph type="title"/>
          </p:nvPr>
        </p:nvSpPr>
        <p:spPr>
          <a:xfrm>
            <a:off x="2987675" y="381000"/>
            <a:ext cx="5851525" cy="1066800"/>
          </a:xfrm>
        </p:spPr>
        <p:txBody>
          <a:bodyPr anchor="ctr"/>
          <a:p>
            <a:r>
              <a:rPr lang="en-US" altLang="zh-CN" b="1"/>
              <a:t>2.1.2</a:t>
            </a:r>
            <a:r>
              <a:rPr lang="zh-CN" altLang="en-US" b="1" dirty="0"/>
              <a:t>物流系统的构成</a:t>
            </a:r>
            <a:endParaRPr lang="zh-CN" altLang="en-US" b="1" dirty="0"/>
          </a:p>
        </p:txBody>
      </p:sp>
      <p:sp>
        <p:nvSpPr>
          <p:cNvPr id="59395" name="圆角矩形 59394"/>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a:p>
        </p:txBody>
      </p:sp>
      <p:grpSp>
        <p:nvGrpSpPr>
          <p:cNvPr id="59396" name="组合 59395"/>
          <p:cNvGrpSpPr/>
          <p:nvPr/>
        </p:nvGrpSpPr>
        <p:grpSpPr>
          <a:xfrm>
            <a:off x="179388" y="2852738"/>
            <a:ext cx="1103312" cy="1062037"/>
            <a:chOff x="113" y="1797"/>
            <a:chExt cx="695" cy="669"/>
          </a:xfrm>
        </p:grpSpPr>
        <p:sp>
          <p:nvSpPr>
            <p:cNvPr id="59397" name="椭圆 59396"/>
            <p:cNvSpPr/>
            <p:nvPr/>
          </p:nvSpPr>
          <p:spPr>
            <a:xfrm>
              <a:off x="113" y="1797"/>
              <a:ext cx="695" cy="669"/>
            </a:xfrm>
            <a:prstGeom prst="ellipse">
              <a:avLst/>
            </a:prstGeom>
            <a:gradFill rotWithShape="1">
              <a:gsLst>
                <a:gs pos="0">
                  <a:schemeClr val="hlink"/>
                </a:gs>
                <a:gs pos="100000">
                  <a:schemeClr val="hlink">
                    <a:gamma/>
                    <a:shade val="34510"/>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398" name="文本框 59397"/>
            <p:cNvSpPr txBox="1"/>
            <p:nvPr/>
          </p:nvSpPr>
          <p:spPr>
            <a:xfrm>
              <a:off x="187" y="196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流体</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9399" name="组合 59398"/>
          <p:cNvGrpSpPr/>
          <p:nvPr/>
        </p:nvGrpSpPr>
        <p:grpSpPr>
          <a:xfrm>
            <a:off x="2738438" y="2852738"/>
            <a:ext cx="1066800" cy="1063625"/>
            <a:chOff x="1725" y="1797"/>
            <a:chExt cx="672" cy="670"/>
          </a:xfrm>
        </p:grpSpPr>
        <p:sp>
          <p:nvSpPr>
            <p:cNvPr id="59400" name="椭圆 59399"/>
            <p:cNvSpPr/>
            <p:nvPr/>
          </p:nvSpPr>
          <p:spPr>
            <a:xfrm>
              <a:off x="1725" y="1797"/>
              <a:ext cx="656" cy="670"/>
            </a:xfrm>
            <a:prstGeom prst="ellipse">
              <a:avLst/>
            </a:prstGeom>
            <a:gradFill rotWithShape="1">
              <a:gsLst>
                <a:gs pos="0">
                  <a:schemeClr val="folHlink"/>
                </a:gs>
                <a:gs pos="100000">
                  <a:schemeClr val="folHlink">
                    <a:gamma/>
                    <a:shade val="34510"/>
                    <a:invGamma/>
                  </a:schemeClr>
                </a:gs>
              </a:gsLst>
              <a:path path="shape">
                <a:fillToRect l="50000" t="50000" r="50000" b="50000"/>
              </a:path>
              <a:tileRect/>
            </a:gradFill>
            <a:ln w="9525">
              <a:noFill/>
            </a:ln>
          </p:spPr>
          <p:txBody>
            <a:bodyPr wrap="none" anchor="ctr"/>
            <a:p>
              <a:pPr eaLnBrk="1" hangingPunct="1"/>
              <a:endParaRPr lang="zh-CN" altLang="en-US" b="1" dirty="0">
                <a:ea typeface="宋体" panose="02010600030101010101" pitchFamily="2" charset="-122"/>
              </a:endParaRPr>
            </a:p>
          </p:txBody>
        </p:sp>
        <p:sp>
          <p:nvSpPr>
            <p:cNvPr id="59401" name="文本框 59400"/>
            <p:cNvSpPr txBox="1"/>
            <p:nvPr/>
          </p:nvSpPr>
          <p:spPr>
            <a:xfrm>
              <a:off x="1791" y="1979"/>
              <a:ext cx="606"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ea typeface="楷体_GB2312" pitchFamily="1" charset="-122"/>
                </a:rPr>
                <a:t>流向</a:t>
              </a:r>
              <a:r>
                <a:rPr lang="zh-CN" altLang="en-US" dirty="0">
                  <a:ea typeface="宋体" panose="02010600030101010101" pitchFamily="2" charset="-122"/>
                </a:rPr>
                <a:t> </a:t>
              </a:r>
              <a:endParaRPr lang="en-US" altLang="zh-CN">
                <a:ea typeface="宋体" panose="02010600030101010101" pitchFamily="2" charset="-122"/>
              </a:endParaRPr>
            </a:p>
          </p:txBody>
        </p:sp>
      </p:grpSp>
      <p:grpSp>
        <p:nvGrpSpPr>
          <p:cNvPr id="59402" name="组合 59401"/>
          <p:cNvGrpSpPr/>
          <p:nvPr/>
        </p:nvGrpSpPr>
        <p:grpSpPr>
          <a:xfrm>
            <a:off x="1476375" y="2852738"/>
            <a:ext cx="1150938" cy="1062037"/>
            <a:chOff x="930" y="1797"/>
            <a:chExt cx="725" cy="669"/>
          </a:xfrm>
        </p:grpSpPr>
        <p:sp>
          <p:nvSpPr>
            <p:cNvPr id="59403" name="椭圆 59402"/>
            <p:cNvSpPr/>
            <p:nvPr/>
          </p:nvSpPr>
          <p:spPr>
            <a:xfrm>
              <a:off x="930" y="1797"/>
              <a:ext cx="693" cy="669"/>
            </a:xfrm>
            <a:prstGeom prst="ellipse">
              <a:avLst/>
            </a:prstGeom>
            <a:gradFill rotWithShape="1">
              <a:gsLst>
                <a:gs pos="0">
                  <a:schemeClr val="bg2"/>
                </a:gs>
                <a:gs pos="100000">
                  <a:schemeClr val="bg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404" name="文本框 59403"/>
            <p:cNvSpPr txBox="1"/>
            <p:nvPr/>
          </p:nvSpPr>
          <p:spPr>
            <a:xfrm>
              <a:off x="977" y="1979"/>
              <a:ext cx="678" cy="327"/>
            </a:xfrm>
            <a:prstGeom prst="rect">
              <a:avLst/>
            </a:prstGeom>
            <a:noFill/>
            <a:ln w="9525">
              <a:noFill/>
            </a:ln>
          </p:spPr>
          <p:txBody>
            <a:bodyPr wrap="none" anchor="t">
              <a:spAutoFit/>
            </a:bodyPr>
            <a:p>
              <a:pPr algn="l"/>
              <a:r>
                <a:rPr lang="zh-CN" altLang="en-US" sz="2800" b="1" dirty="0">
                  <a:solidFill>
                    <a:srgbClr val="FFFFFF"/>
                  </a:solidFill>
                  <a:effectLst>
                    <a:outerShdw blurRad="38100" dist="38100" dir="2700000">
                      <a:srgbClr val="000000"/>
                    </a:outerShdw>
                  </a:effectLst>
                  <a:latin typeface="楷体_GB2312" pitchFamily="1" charset="-122"/>
                  <a:ea typeface="楷体_GB2312" pitchFamily="1" charset="-122"/>
                </a:rPr>
                <a:t>载体</a:t>
              </a:r>
              <a:r>
                <a:rPr lang="zh-CN" altLang="en-US" sz="2800" dirty="0">
                  <a:solidFill>
                    <a:srgbClr val="FFFFFF"/>
                  </a:solidFill>
                  <a:effectLst>
                    <a:outerShdw blurRad="38100" dist="38100" dir="2700000">
                      <a:srgbClr val="000000"/>
                    </a:outerShdw>
                  </a:effectLst>
                  <a:latin typeface="楷体_GB2312" pitchFamily="1" charset="-122"/>
                  <a:ea typeface="楷体_GB2312" pitchFamily="1" charset="-122"/>
                </a:rPr>
                <a:t> </a:t>
              </a:r>
              <a:endParaRPr lang="en-US" altLang="zh-CN" sz="2800">
                <a:solidFill>
                  <a:srgbClr val="FFFFFF"/>
                </a:solidFill>
                <a:effectLst>
                  <a:outerShdw blurRad="38100" dist="38100" dir="2700000">
                    <a:srgbClr val="000000"/>
                  </a:outerShdw>
                </a:effectLst>
                <a:latin typeface="楷体_GB2312" pitchFamily="1" charset="-122"/>
                <a:ea typeface="楷体_GB2312" pitchFamily="1" charset="-122"/>
              </a:endParaRPr>
            </a:p>
          </p:txBody>
        </p:sp>
      </p:grpSp>
      <p:sp>
        <p:nvSpPr>
          <p:cNvPr id="59405" name="椭圆 59404"/>
          <p:cNvSpPr/>
          <p:nvPr/>
        </p:nvSpPr>
        <p:spPr>
          <a:xfrm>
            <a:off x="6567488" y="2852738"/>
            <a:ext cx="1100137" cy="1062037"/>
          </a:xfrm>
          <a:prstGeom prst="ellipse">
            <a:avLst/>
          </a:prstGeom>
          <a:gradFill rotWithShape="1">
            <a:gsLst>
              <a:gs pos="0">
                <a:schemeClr val="accent2"/>
              </a:gs>
              <a:gs pos="100000">
                <a:schemeClr val="accent2">
                  <a:gamma/>
                  <a:shade val="35686"/>
                  <a:invGamma/>
                </a:scheme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406" name="文本框 59405"/>
          <p:cNvSpPr txBox="1"/>
          <p:nvPr/>
        </p:nvSpPr>
        <p:spPr>
          <a:xfrm>
            <a:off x="6659563"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流速</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9407" name="椭圆 59406"/>
          <p:cNvSpPr/>
          <p:nvPr/>
        </p:nvSpPr>
        <p:spPr>
          <a:xfrm>
            <a:off x="3995738" y="2852738"/>
            <a:ext cx="1100137" cy="1062037"/>
          </a:xfrm>
          <a:prstGeom prst="ellipse">
            <a:avLst/>
          </a:prstGeom>
          <a:gradFill rotWithShape="1">
            <a:gsLst>
              <a:gs pos="0">
                <a:srgbClr val="00CC66"/>
              </a:gs>
              <a:gs pos="100000">
                <a:srgbClr val="00CC66">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408" name="文本框 59407"/>
          <p:cNvSpPr txBox="1"/>
          <p:nvPr/>
        </p:nvSpPr>
        <p:spPr>
          <a:xfrm>
            <a:off x="4105275"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流量</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9409" name="椭圆 59408"/>
          <p:cNvSpPr/>
          <p:nvPr/>
        </p:nvSpPr>
        <p:spPr>
          <a:xfrm>
            <a:off x="5272088" y="2852738"/>
            <a:ext cx="1100137" cy="1062037"/>
          </a:xfrm>
          <a:prstGeom prst="ellipse">
            <a:avLst/>
          </a:prstGeom>
          <a:gradFill rotWithShape="1">
            <a:gsLst>
              <a:gs pos="0">
                <a:srgbClr val="669900"/>
              </a:gs>
              <a:gs pos="100000">
                <a:srgbClr val="66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410" name="文本框 59409"/>
          <p:cNvSpPr txBox="1"/>
          <p:nvPr/>
        </p:nvSpPr>
        <p:spPr>
          <a:xfrm>
            <a:off x="5364163" y="3125788"/>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流程</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9411" name="椭圆 59410"/>
          <p:cNvSpPr/>
          <p:nvPr/>
        </p:nvSpPr>
        <p:spPr>
          <a:xfrm>
            <a:off x="7864475" y="2852738"/>
            <a:ext cx="1100138" cy="1062037"/>
          </a:xfrm>
          <a:prstGeom prst="ellipse">
            <a:avLst/>
          </a:prstGeom>
          <a:gradFill rotWithShape="1">
            <a:gsLst>
              <a:gs pos="0">
                <a:srgbClr val="FF9900"/>
              </a:gs>
              <a:gs pos="100000">
                <a:srgbClr val="FF9900">
                  <a:gamma/>
                  <a:shade val="31373"/>
                  <a:invGamma/>
                </a:srgbClr>
              </a:gs>
            </a:gsLst>
            <a:path path="shape">
              <a:fillToRect l="50000" t="50000" r="50000" b="50000"/>
            </a:path>
            <a:tileRect/>
          </a:gradFill>
          <a:ln w="9525">
            <a:noFill/>
          </a:ln>
        </p:spPr>
        <p:txBody>
          <a:bodyPr wrap="none" anchor="ctr"/>
          <a:p>
            <a:pPr eaLnBrk="1" hangingPunct="1"/>
            <a:endParaRPr lang="zh-CN" altLang="en-US" dirty="0">
              <a:ea typeface="宋体" panose="02010600030101010101" pitchFamily="2" charset="-122"/>
            </a:endParaRPr>
          </a:p>
        </p:txBody>
      </p:sp>
      <p:sp>
        <p:nvSpPr>
          <p:cNvPr id="59412" name="文本框 59411"/>
          <p:cNvSpPr txBox="1"/>
          <p:nvPr/>
        </p:nvSpPr>
        <p:spPr>
          <a:xfrm>
            <a:off x="7921625" y="3141663"/>
            <a:ext cx="971550" cy="519112"/>
          </a:xfrm>
          <a:prstGeom prst="rect">
            <a:avLst/>
          </a:prstGeom>
          <a:noFill/>
          <a:ln w="9525">
            <a:noFill/>
          </a:ln>
        </p:spPr>
        <p:txBody>
          <a:bodyPr>
            <a:spAutoFit/>
          </a:bodyPr>
          <a:p>
            <a:pPr algn="l"/>
            <a:r>
              <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rPr>
              <a:t>流效</a:t>
            </a:r>
            <a:endParaRPr lang="zh-CN" altLang="en-US" sz="2800" b="1" dirty="0">
              <a:solidFill>
                <a:schemeClr val="bg1"/>
              </a:solidFill>
              <a:effectLst>
                <a:outerShdw blurRad="38100" dist="38100" dir="2700000">
                  <a:srgbClr val="000000"/>
                </a:outerShdw>
              </a:effectLst>
              <a:latin typeface="Verdana" panose="020B0604030504040204" pitchFamily="34" charset="0"/>
              <a:ea typeface="楷体_GB2312" pitchFamily="1" charset="-122"/>
            </a:endParaRPr>
          </a:p>
        </p:txBody>
      </p:sp>
      <p:sp>
        <p:nvSpPr>
          <p:cNvPr id="59413" name="文本框 59412"/>
          <p:cNvSpPr txBox="1"/>
          <p:nvPr/>
        </p:nvSpPr>
        <p:spPr>
          <a:xfrm>
            <a:off x="539750" y="2276475"/>
            <a:ext cx="6048375" cy="457200"/>
          </a:xfrm>
          <a:prstGeom prst="rect">
            <a:avLst/>
          </a:prstGeom>
          <a:noFill/>
          <a:ln w="9525">
            <a:noFill/>
          </a:ln>
        </p:spPr>
        <p:txBody>
          <a:bodyPr>
            <a:spAutoFit/>
          </a:bodyPr>
          <a:p>
            <a:pPr algn="l">
              <a:spcBef>
                <a:spcPct val="50000"/>
              </a:spcBef>
            </a:pP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物流系统必须具备</a:t>
            </a:r>
            <a:r>
              <a:rPr lang="en-US" altLang="zh-CN" sz="2400" b="1">
                <a:solidFill>
                  <a:srgbClr val="993300"/>
                </a:solidFill>
                <a:effectLst>
                  <a:outerShdw blurRad="38100" dist="38100" dir="2700000">
                    <a:srgbClr val="000000"/>
                  </a:outerShdw>
                </a:effectLst>
                <a:latin typeface="楷体_GB2312" pitchFamily="1" charset="-122"/>
                <a:ea typeface="楷体_GB2312" pitchFamily="1" charset="-122"/>
              </a:rPr>
              <a:t>7</a:t>
            </a:r>
            <a:r>
              <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rPr>
              <a:t>个最基本的组成要素 </a:t>
            </a:r>
            <a:endParaRPr lang="zh-CN" altLang="en-US" sz="2400" b="1" dirty="0">
              <a:solidFill>
                <a:srgbClr val="993300"/>
              </a:solidFill>
              <a:effectLst>
                <a:outerShdw blurRad="38100" dist="38100" dir="2700000">
                  <a:srgbClr val="000000"/>
                </a:outerShdw>
              </a:effectLst>
              <a:latin typeface="楷体_GB2312" pitchFamily="1" charset="-122"/>
              <a:ea typeface="楷体_GB2312" pitchFamily="1" charset="-122"/>
            </a:endParaRPr>
          </a:p>
        </p:txBody>
      </p:sp>
      <p:sp>
        <p:nvSpPr>
          <p:cNvPr id="59414" name="圆角矩形 59413"/>
          <p:cNvSpPr/>
          <p:nvPr/>
        </p:nvSpPr>
        <p:spPr>
          <a:xfrm>
            <a:off x="468313" y="4168775"/>
            <a:ext cx="8280400" cy="2573338"/>
          </a:xfrm>
          <a:prstGeom prst="roundRect">
            <a:avLst>
              <a:gd name="adj" fmla="val 13745"/>
            </a:avLst>
          </a:prstGeom>
          <a:noFill/>
          <a:ln w="38100" cap="flat" cmpd="sng">
            <a:solidFill>
              <a:srgbClr val="996633"/>
            </a:solidFill>
            <a:prstDash val="solid"/>
            <a:headEnd type="none" w="med" len="med"/>
            <a:tailEnd type="none" w="med" len="med"/>
          </a:ln>
        </p:spPr>
        <p:txBody>
          <a:bodyPr anchor="ctr"/>
          <a:p>
            <a:pPr algn="l"/>
            <a:r>
              <a:rPr lang="zh-CN" altLang="en-US" sz="2400" b="1" dirty="0">
                <a:solidFill>
                  <a:srgbClr val="000000"/>
                </a:solidFill>
                <a:latin typeface="黑体" panose="02010609060101010101" pitchFamily="49" charset="-122"/>
                <a:ea typeface="黑体" panose="02010609060101010101" pitchFamily="49" charset="-122"/>
              </a:rPr>
              <a:t>    流效指整个物流系统的效益，可以衡量物流系统的服务水平。例如，安全、准时等 </a:t>
            </a:r>
            <a:endParaRPr lang="en-US" altLang="zh-CN" sz="2400" b="1">
              <a:solidFill>
                <a:srgbClr val="00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grpId="0" nodeType="withEffect">
                                  <p:stCondLst>
                                    <p:cond delay="0"/>
                                  </p:stCondLst>
                                  <p:childTnLst>
                                    <p:animScale>
                                      <p:cBhvr>
                                        <p:cTn id="6" dur="1000" fill="hold"/>
                                        <p:tgtEl>
                                          <p:spTgt spid="59411"/>
                                        </p:tgtEl>
                                      </p:cBhvr>
                                      <p:by x="125000" y="125000"/>
                                    </p:animScale>
                                  </p:childTnLst>
                                </p:cTn>
                              </p:par>
                            </p:childTnLst>
                          </p:cTn>
                        </p:par>
                        <p:par>
                          <p:cTn id="7" fill="hold">
                            <p:stCondLst>
                              <p:cond delay="1000"/>
                            </p:stCondLst>
                            <p:childTnLst>
                              <p:par>
                                <p:cTn id="8" presetID="55" presetClass="entr" presetSubtype="0" fill="hold" grpId="0" nodeType="afterEffect">
                                  <p:stCondLst>
                                    <p:cond delay="0"/>
                                  </p:stCondLst>
                                  <p:childTnLst>
                                    <p:set>
                                      <p:cBhvr>
                                        <p:cTn id="9" dur="1" fill="hold">
                                          <p:stCondLst>
                                            <p:cond delay="0"/>
                                          </p:stCondLst>
                                        </p:cTn>
                                        <p:tgtEl>
                                          <p:spTgt spid="59414"/>
                                        </p:tgtEl>
                                        <p:attrNameLst>
                                          <p:attrName>style.visibility</p:attrName>
                                        </p:attrNameLst>
                                      </p:cBhvr>
                                      <p:to>
                                        <p:strVal val="visible"/>
                                      </p:to>
                                    </p:set>
                                    <p:anim calcmode="lin" valueType="num">
                                      <p:cBhvr>
                                        <p:cTn id="10" dur="1000" fill="hold"/>
                                        <p:tgtEl>
                                          <p:spTgt spid="59414"/>
                                        </p:tgtEl>
                                        <p:attrNameLst>
                                          <p:attrName>ppt_w</p:attrName>
                                        </p:attrNameLst>
                                      </p:cBhvr>
                                      <p:tavLst>
                                        <p:tav tm="0">
                                          <p:val>
                                            <p:strVal val="#ppt_w*0.70"/>
                                          </p:val>
                                        </p:tav>
                                        <p:tav tm="100000">
                                          <p:val>
                                            <p:strVal val="#ppt_w"/>
                                          </p:val>
                                        </p:tav>
                                      </p:tavLst>
                                    </p:anim>
                                    <p:anim calcmode="lin" valueType="num">
                                      <p:cBhvr>
                                        <p:cTn id="11" dur="1000" fill="hold"/>
                                        <p:tgtEl>
                                          <p:spTgt spid="59414"/>
                                        </p:tgtEl>
                                        <p:attrNameLst>
                                          <p:attrName>ppt_h</p:attrName>
                                        </p:attrNameLst>
                                      </p:cBhvr>
                                      <p:tavLst>
                                        <p:tav tm="0">
                                          <p:val>
                                            <p:strVal val="#ppt_h"/>
                                          </p:val>
                                        </p:tav>
                                        <p:tav tm="100000">
                                          <p:val>
                                            <p:strVal val="#ppt_h"/>
                                          </p:val>
                                        </p:tav>
                                      </p:tavLst>
                                    </p:anim>
                                    <p:animEffect transition="in" filter="fade">
                                      <p:cBhvr>
                                        <p:cTn id="12" dur="1000"/>
                                        <p:tgtEl>
                                          <p:spTgt spid="59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11" grpId="0" bldLvl="0" animBg="1"/>
      <p:bldP spid="59414"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标题 34817"/>
          <p:cNvSpPr>
            <a:spLocks noGrp="1"/>
          </p:cNvSpPr>
          <p:nvPr>
            <p:ph type="title"/>
          </p:nvPr>
        </p:nvSpPr>
        <p:spPr/>
        <p:txBody>
          <a:bodyPr anchor="ctr"/>
          <a:p>
            <a:r>
              <a:rPr lang="en-US" altLang="zh-CN" b="1"/>
              <a:t>2.1.2</a:t>
            </a:r>
            <a:r>
              <a:rPr lang="zh-CN" altLang="en-US" b="1" dirty="0"/>
              <a:t>物流系统的构成</a:t>
            </a:r>
            <a:endParaRPr lang="zh-CN" altLang="en-US" b="1" dirty="0"/>
          </a:p>
        </p:txBody>
      </p:sp>
      <p:sp>
        <p:nvSpPr>
          <p:cNvPr id="34820" name="圆角矩形 34819"/>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en-US" altLang="zh-CN" sz="2800" b="1">
                <a:effectLst>
                  <a:outerShdw blurRad="38100" dist="38100" dir="2700000">
                    <a:srgbClr val="000000"/>
                  </a:outerShdw>
                </a:effectLst>
                <a:latin typeface="黑体" panose="02010609060101010101" pitchFamily="49" charset="-122"/>
              </a:rPr>
              <a:t>1</a:t>
            </a:r>
            <a:r>
              <a:rPr lang="zh-CN" altLang="en-US" sz="2800" b="1" dirty="0">
                <a:effectLst>
                  <a:outerShdw blurRad="38100" dist="38100" dir="2700000">
                    <a:srgbClr val="000000"/>
                  </a:outerShdw>
                </a:effectLst>
                <a:latin typeface="黑体" panose="02010609060101010101" pitchFamily="49" charset="-122"/>
              </a:rPr>
              <a:t>．从“物的流动”的角度</a:t>
            </a:r>
            <a:endParaRPr lang="en-US" altLang="zh-CN" sz="2800" b="1">
              <a:effectLst>
                <a:outerShdw blurRad="38100" dist="38100" dir="2700000">
                  <a:srgbClr val="000000"/>
                </a:outerShdw>
              </a:effectLst>
              <a:latin typeface="黑体" panose="02010609060101010101" pitchFamily="49" charset="-122"/>
            </a:endParaRPr>
          </a:p>
        </p:txBody>
      </p:sp>
      <p:sp>
        <p:nvSpPr>
          <p:cNvPr id="34859" name="文本框 34858"/>
          <p:cNvSpPr txBox="1"/>
          <p:nvPr/>
        </p:nvSpPr>
        <p:spPr>
          <a:xfrm>
            <a:off x="971550" y="2781300"/>
            <a:ext cx="7561263" cy="2830513"/>
          </a:xfrm>
          <a:prstGeom prst="rect">
            <a:avLst/>
          </a:prstGeom>
          <a:noFill/>
          <a:ln w="38100">
            <a:noFill/>
          </a:ln>
        </p:spPr>
        <p:txBody>
          <a:bodyPr>
            <a:spAutoFit/>
          </a:bodyPr>
          <a:p>
            <a:pPr>
              <a:spcBef>
                <a:spcPct val="50000"/>
              </a:spcBef>
            </a:pPr>
            <a:r>
              <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物流系统</a:t>
            </a:r>
            <a:r>
              <a:rPr lang="en-US" altLang="zh-CN" sz="2400" b="1">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7</a:t>
            </a:r>
            <a:r>
              <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rPr>
              <a:t>要素之间的关系：</a:t>
            </a:r>
            <a:endParaRPr lang="zh-CN" altLang="en-US" sz="2400" b="1" dirty="0">
              <a:solidFill>
                <a:srgbClr val="000000"/>
              </a:solidFill>
              <a:effectLst>
                <a:outerShdw blurRad="38100" dist="38100" dir="2700000">
                  <a:srgbClr val="FFFFFF"/>
                </a:outerShdw>
              </a:effectLst>
              <a:latin typeface="黑体" panose="02010609060101010101" pitchFamily="49" charset="-122"/>
              <a:ea typeface="黑体" panose="02010609060101010101" pitchFamily="49" charset="-122"/>
            </a:endParaRPr>
          </a:p>
          <a:p>
            <a:pPr>
              <a:spcBef>
                <a:spcPct val="50000"/>
              </a:spcBef>
            </a:pPr>
            <a:r>
              <a:rPr lang="zh-CN" altLang="en-US" sz="2400" b="1" dirty="0">
                <a:solidFill>
                  <a:srgbClr val="000000"/>
                </a:solidFill>
                <a:latin typeface="黑体" panose="02010609060101010101" pitchFamily="49" charset="-122"/>
                <a:ea typeface="黑体" panose="02010609060101010101" pitchFamily="49" charset="-122"/>
              </a:rPr>
              <a:t>    物流系统</a:t>
            </a:r>
            <a:r>
              <a:rPr lang="en-US" altLang="zh-CN" sz="2400" b="1">
                <a:solidFill>
                  <a:srgbClr val="000000"/>
                </a:solidFill>
                <a:latin typeface="黑体" panose="02010609060101010101" pitchFamily="49" charset="-122"/>
                <a:ea typeface="黑体" panose="02010609060101010101" pitchFamily="49" charset="-122"/>
              </a:rPr>
              <a:t>7</a:t>
            </a:r>
            <a:r>
              <a:rPr lang="zh-CN" altLang="en-US" sz="2400" b="1" dirty="0">
                <a:solidFill>
                  <a:srgbClr val="000000"/>
                </a:solidFill>
                <a:latin typeface="黑体" panose="02010609060101010101" pitchFamily="49" charset="-122"/>
                <a:ea typeface="黑体" panose="02010609060101010101" pitchFamily="49" charset="-122"/>
              </a:rPr>
              <a:t>要素之间有极强的内在联系，</a:t>
            </a:r>
            <a:r>
              <a:rPr lang="zh-CN" altLang="en-US" sz="2400" b="1" dirty="0">
                <a:solidFill>
                  <a:srgbClr val="FF0000"/>
                </a:solidFill>
                <a:latin typeface="黑体" panose="02010609060101010101" pitchFamily="49" charset="-122"/>
                <a:ea typeface="黑体" panose="02010609060101010101" pitchFamily="49" charset="-122"/>
              </a:rPr>
              <a:t>流体的自然属性决定了载体的类型和规模，流体的社会属性决定了流向和流量，载体对流向和流量有制约作用，载体的状况对流体的自然属性和社会属性均会产生影响。</a:t>
            </a:r>
            <a:r>
              <a:rPr lang="zh-CN" altLang="en-US" sz="2400" b="1" dirty="0">
                <a:solidFill>
                  <a:srgbClr val="000000"/>
                </a:solidFill>
                <a:latin typeface="黑体" panose="02010609060101010101" pitchFamily="49" charset="-122"/>
                <a:ea typeface="黑体" panose="02010609060101010101" pitchFamily="49" charset="-122"/>
              </a:rPr>
              <a:t>因此，进行物流活动要处理好</a:t>
            </a:r>
            <a:r>
              <a:rPr lang="en-US" altLang="zh-CN" sz="2400" b="1">
                <a:solidFill>
                  <a:srgbClr val="000000"/>
                </a:solidFill>
                <a:latin typeface="黑体" panose="02010609060101010101" pitchFamily="49" charset="-122"/>
                <a:ea typeface="黑体" panose="02010609060101010101" pitchFamily="49" charset="-122"/>
              </a:rPr>
              <a:t>7</a:t>
            </a:r>
            <a:r>
              <a:rPr lang="zh-CN" altLang="en-US" sz="2400" b="1" dirty="0">
                <a:solidFill>
                  <a:srgbClr val="000000"/>
                </a:solidFill>
                <a:latin typeface="黑体" panose="02010609060101010101" pitchFamily="49" charset="-122"/>
                <a:ea typeface="黑体" panose="02010609060101010101" pitchFamily="49" charset="-122"/>
              </a:rPr>
              <a:t>要素之间的关系，否则会使物流成本提高、服务水平降低、效益低下、效率下降。</a:t>
            </a:r>
            <a:endParaRPr lang="zh-CN" altLang="en-US" sz="24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8"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.1 </a:t>
            </a:r>
            <a:r>
              <a:rPr lang="zh-CN" altLang="en-US" sz="3200" b="0" dirty="0">
                <a:solidFill>
                  <a:srgbClr val="002060"/>
                </a:solidFill>
                <a:latin typeface="方正粗倩简体" pitchFamily="1" charset="-122"/>
                <a:ea typeface="方正粗倩简体" pitchFamily="1" charset="-122"/>
              </a:rPr>
              <a:t>物流系统概述</a:t>
            </a:r>
            <a:endParaRPr lang="en-US" altLang="en-US" sz="3200" b="0" dirty="0">
              <a:solidFill>
                <a:srgbClr val="002060"/>
              </a:solidFill>
              <a:latin typeface="方正粗倩简体" pitchFamily="1" charset="-122"/>
              <a:ea typeface="方正粗倩简体" pitchFamily="1" charset="-122"/>
            </a:endParaRPr>
          </a:p>
        </p:txBody>
      </p:sp>
      <p:sp>
        <p:nvSpPr>
          <p:cNvPr id="9219" name="TextBox 1"/>
          <p:cNvSpPr txBox="1"/>
          <p:nvPr/>
        </p:nvSpPr>
        <p:spPr>
          <a:xfrm>
            <a:off x="1116013" y="1125538"/>
            <a:ext cx="3960812"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.1.2 </a:t>
            </a:r>
            <a:r>
              <a:rPr lang="zh-CN" altLang="en-US" sz="2800" b="1" dirty="0">
                <a:solidFill>
                  <a:srgbClr val="7030A0"/>
                </a:solidFill>
                <a:latin typeface="黑体" panose="02010609060101010101" pitchFamily="49" charset="-122"/>
                <a:ea typeface="黑体" panose="02010609060101010101" pitchFamily="49" charset="-122"/>
              </a:rPr>
              <a:t>物流系统的构成</a:t>
            </a:r>
            <a:endParaRPr lang="zh-CN" altLang="en-US" sz="2800" b="1" dirty="0">
              <a:solidFill>
                <a:srgbClr val="7030A0"/>
              </a:solidFill>
              <a:latin typeface="黑体" panose="02010609060101010101" pitchFamily="49" charset="-122"/>
              <a:ea typeface="黑体" panose="02010609060101010101" pitchFamily="49" charset="-122"/>
            </a:endParaRPr>
          </a:p>
        </p:txBody>
      </p:sp>
      <p:graphicFrame>
        <p:nvGraphicFramePr>
          <p:cNvPr id="11268" name="Group 4"/>
          <p:cNvGraphicFramePr>
            <a:graphicFrameLocks noGrp="1"/>
          </p:cNvGraphicFramePr>
          <p:nvPr/>
        </p:nvGraphicFramePr>
        <p:xfrm>
          <a:off x="684213" y="2433638"/>
          <a:ext cx="7920038" cy="2835275"/>
        </p:xfrm>
        <a:graphic>
          <a:graphicData uri="http://schemas.openxmlformats.org/drawingml/2006/table">
            <a:tbl>
              <a:tblPr/>
              <a:tblGrid>
                <a:gridCol w="1871662"/>
                <a:gridCol w="6048375"/>
              </a:tblGrid>
              <a:tr h="4572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400" b="0" i="0" u="none" strike="noStrike" cap="none" normalizeH="0" baseline="0" smtClean="0">
                          <a:ln>
                            <a:noFill/>
                          </a:ln>
                          <a:solidFill>
                            <a:srgbClr val="FFFFFF"/>
                          </a:solidFill>
                          <a:effectLst/>
                          <a:latin typeface="方正粗圆简体" pitchFamily="1" charset="-122"/>
                          <a:ea typeface="方正粗圆简体" pitchFamily="1" charset="-122"/>
                        </a:rPr>
                        <a:t>要素</a:t>
                      </a:r>
                      <a:endParaRPr kumimoji="0" lang="en-US" altLang="en-US" sz="2400" b="0" i="0" u="none" strike="noStrike" cap="none" normalizeH="0" baseline="0" smtClean="0">
                        <a:ln>
                          <a:noFill/>
                        </a:ln>
                        <a:solidFill>
                          <a:srgbClr val="FFFFFF"/>
                        </a:solidFill>
                        <a:effectLst/>
                        <a:latin typeface="方正粗圆简体" pitchFamily="1" charset="-122"/>
                        <a:ea typeface="方正粗圆简体"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400" b="0" i="0" u="none" strike="noStrike" cap="none" normalizeH="0" baseline="0" smtClean="0">
                          <a:ln>
                            <a:noFill/>
                          </a:ln>
                          <a:solidFill>
                            <a:srgbClr val="FFFFFF"/>
                          </a:solidFill>
                          <a:effectLst/>
                          <a:latin typeface="方正粗圆简体" pitchFamily="1" charset="-122"/>
                          <a:ea typeface="方正粗圆简体" pitchFamily="1" charset="-122"/>
                        </a:rPr>
                        <a:t>特点</a:t>
                      </a:r>
                      <a:endParaRPr kumimoji="0" lang="en-US" altLang="en-US" sz="2400" b="0" i="0" u="none" strike="noStrike" cap="none" normalizeH="0" baseline="0" smtClean="0">
                        <a:ln>
                          <a:noFill/>
                        </a:ln>
                        <a:solidFill>
                          <a:srgbClr val="FFFFFF"/>
                        </a:solidFill>
                        <a:effectLst/>
                        <a:latin typeface="方正粗圆简体" pitchFamily="1" charset="-122"/>
                        <a:ea typeface="方正粗圆简体"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4270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rPr>
                        <a:t>一般要素</a:t>
                      </a:r>
                      <a:endPar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D7E1"/>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rPr>
                        <a:t>劳动者、资金、物</a:t>
                      </a:r>
                      <a:endPar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D7E1"/>
                    </a:solidFill>
                  </a:tcPr>
                </a:tc>
              </a:tr>
              <a:tr h="7620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rPr>
                        <a:t>功能要素</a:t>
                      </a:r>
                      <a:endPar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endParaRPr>
                    </a:p>
                  </a:txBody>
                  <a:tcPr marL="91430" marR="91430" marT="45705" marB="4570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ECF0"/>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rPr>
                        <a:t>运输、储存保管、包装、装卸、流通加工、配送、物流信息</a:t>
                      </a:r>
                      <a:endPar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ECF0"/>
                    </a:solidFill>
                  </a:tcPr>
                </a:tc>
              </a:tr>
              <a:tr h="4270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rPr>
                        <a:t>支撑要素</a:t>
                      </a:r>
                      <a:endPar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D7E1"/>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rPr>
                        <a:t>体制制度、法律规章、行政命令、标准化系统</a:t>
                      </a:r>
                      <a:endPar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0D7E1"/>
                    </a:solidFill>
                  </a:tcPr>
                </a:tc>
              </a:tr>
              <a:tr h="7620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rPr>
                        <a:t>物质基础要素</a:t>
                      </a:r>
                      <a:endParaRPr kumimoji="0" lang="en-US" altLang="en-US" sz="2200" b="0" i="0" u="none" strike="noStrike" cap="none" normalizeH="0" baseline="0" smtClean="0">
                        <a:ln>
                          <a:noFill/>
                        </a:ln>
                        <a:solidFill>
                          <a:srgbClr val="CC3300"/>
                        </a:solidFill>
                        <a:effectLst/>
                        <a:latin typeface="黑体" panose="02010609060101010101" pitchFamily="49" charset="-122"/>
                        <a:ea typeface="黑体" panose="02010609060101010101" pitchFamily="49" charset="-122"/>
                      </a:endParaRPr>
                    </a:p>
                  </a:txBody>
                  <a:tcPr marL="91430" marR="91430" marT="45705" marB="4570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ECF0"/>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rPr>
                        <a:t>物流设施、物流装备、物流工具、信息技术及网络、组织及管理</a:t>
                      </a:r>
                      <a:endParaRPr kumimoji="0" lang="en-US" altLang="en-US" sz="2200" b="0" i="0" u="none" strike="noStrike" cap="none" normalizeH="0" baseline="0" smtClean="0">
                        <a:ln>
                          <a:noFill/>
                        </a:ln>
                        <a:solidFill>
                          <a:srgbClr val="000000"/>
                        </a:solidFill>
                        <a:effectLst/>
                        <a:latin typeface="楷体_GB2312" pitchFamily="1" charset="-122"/>
                        <a:ea typeface="楷体_GB2312" pitchFamily="1" charset="-122"/>
                      </a:endParaRPr>
                    </a:p>
                  </a:txBody>
                  <a:tcPr marL="91430" marR="91430" marT="45705" marB="4570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8ECF0"/>
                    </a:solidFill>
                  </a:tcPr>
                </a:tc>
              </a:tr>
            </a:tbl>
          </a:graphicData>
        </a:graphic>
      </p:graphicFrame>
      <p:sp>
        <p:nvSpPr>
          <p:cNvPr id="9240" name="TextBox 14"/>
          <p:cNvSpPr txBox="1"/>
          <p:nvPr/>
        </p:nvSpPr>
        <p:spPr>
          <a:xfrm>
            <a:off x="1763713" y="1712913"/>
            <a:ext cx="4392612" cy="4921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en-US" altLang="en-US" sz="2600" b="1" u="sng" dirty="0">
                <a:solidFill>
                  <a:srgbClr val="FF0000"/>
                </a:solidFill>
                <a:latin typeface="楷体_GB2312" pitchFamily="1" charset="-122"/>
                <a:ea typeface="楷体_GB2312" pitchFamily="1" charset="-122"/>
              </a:rPr>
              <a:t>2.</a:t>
            </a:r>
            <a:r>
              <a:rPr lang="zh-CN" altLang="en-US" sz="2600" b="1" u="sng" dirty="0">
                <a:solidFill>
                  <a:srgbClr val="FF0000"/>
                </a:solidFill>
                <a:latin typeface="楷体_GB2312" pitchFamily="1" charset="-122"/>
                <a:ea typeface="楷体_GB2312" pitchFamily="1" charset="-122"/>
              </a:rPr>
              <a:t>从物流具体运作的角度</a:t>
            </a:r>
            <a:endParaRPr lang="zh-CN" altLang="en-US" sz="2600" b="1" u="sng" dirty="0">
              <a:solidFill>
                <a:srgbClr val="FF0000"/>
              </a:solidFill>
              <a:latin typeface="楷体_GB2312" pitchFamily="1" charset="-122"/>
              <a:ea typeface="楷体_GB2312" pitchFamily="1" charset="-122"/>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2"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FF0000"/>
                </a:solidFill>
                <a:latin typeface="方正粗倩简体" pitchFamily="1" charset="-122"/>
                <a:ea typeface="方正粗倩简体" pitchFamily="1" charset="-122"/>
              </a:rPr>
              <a:t>2</a:t>
            </a:r>
            <a:r>
              <a:rPr lang="en-US" altLang="en-US" sz="3200" b="0" dirty="0">
                <a:solidFill>
                  <a:srgbClr val="FF0000"/>
                </a:solidFill>
                <a:latin typeface="方正粗倩简体" pitchFamily="1" charset="-122"/>
                <a:ea typeface="方正粗倩简体" pitchFamily="1" charset="-122"/>
              </a:rPr>
              <a:t>.</a:t>
            </a:r>
            <a:r>
              <a:rPr lang="zh-CN" altLang="en-US" sz="3200" b="0" dirty="0">
                <a:solidFill>
                  <a:srgbClr val="FF0000"/>
                </a:solidFill>
                <a:latin typeface="方正粗倩简体" pitchFamily="1" charset="-122"/>
                <a:ea typeface="方正粗倩简体" pitchFamily="1" charset="-122"/>
              </a:rPr>
              <a:t>2</a:t>
            </a:r>
            <a:r>
              <a:rPr lang="en-US" altLang="en-US" sz="3200" b="0" dirty="0">
                <a:solidFill>
                  <a:srgbClr val="FF0000"/>
                </a:solidFill>
                <a:latin typeface="方正粗倩简体" pitchFamily="1" charset="-122"/>
                <a:ea typeface="方正粗倩简体" pitchFamily="1" charset="-122"/>
              </a:rPr>
              <a:t> </a:t>
            </a:r>
            <a:r>
              <a:rPr lang="zh-CN" altLang="en-US" sz="3200" b="0" dirty="0">
                <a:solidFill>
                  <a:srgbClr val="FF0000"/>
                </a:solidFill>
                <a:latin typeface="方正粗倩简体" pitchFamily="1" charset="-122"/>
                <a:ea typeface="方正粗倩简体" pitchFamily="1" charset="-122"/>
              </a:rPr>
              <a:t>物流系统规划</a:t>
            </a:r>
            <a:endParaRPr lang="en-US" altLang="en-US" sz="3200" b="0" dirty="0">
              <a:solidFill>
                <a:srgbClr val="FF0000"/>
              </a:solidFill>
              <a:latin typeface="方正粗倩简体" pitchFamily="1" charset="-122"/>
              <a:ea typeface="方正粗倩简体" pitchFamily="1" charset="-122"/>
            </a:endParaRPr>
          </a:p>
        </p:txBody>
      </p:sp>
      <p:sp>
        <p:nvSpPr>
          <p:cNvPr id="10243" name="TextBox 1"/>
          <p:cNvSpPr txBox="1"/>
          <p:nvPr/>
        </p:nvSpPr>
        <p:spPr>
          <a:xfrm>
            <a:off x="1116013" y="1125538"/>
            <a:ext cx="4895850"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a:t>
            </a: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.1 </a:t>
            </a:r>
            <a:r>
              <a:rPr lang="zh-CN" altLang="en-US" sz="2800" b="1" dirty="0">
                <a:solidFill>
                  <a:srgbClr val="7030A0"/>
                </a:solidFill>
                <a:latin typeface="黑体" panose="02010609060101010101" pitchFamily="49" charset="-122"/>
                <a:ea typeface="黑体" panose="02010609060101010101" pitchFamily="49" charset="-122"/>
              </a:rPr>
              <a:t>物流系统规划的层次</a:t>
            </a:r>
            <a:endParaRPr lang="zh-CN" altLang="en-US" sz="2800" b="1" dirty="0">
              <a:solidFill>
                <a:srgbClr val="7030A0"/>
              </a:solidFill>
              <a:latin typeface="黑体" panose="02010609060101010101" pitchFamily="49" charset="-122"/>
              <a:ea typeface="黑体" panose="02010609060101010101" pitchFamily="49" charset="-122"/>
            </a:endParaRPr>
          </a:p>
        </p:txBody>
      </p:sp>
      <p:pic>
        <p:nvPicPr>
          <p:cNvPr id="10244" name="图示 3"/>
          <p:cNvPicPr/>
          <p:nvPr/>
        </p:nvPicPr>
        <p:blipFill>
          <a:blip r:embed="rId1"/>
          <a:stretch>
            <a:fillRect/>
          </a:stretch>
        </p:blipFill>
        <p:spPr>
          <a:xfrm>
            <a:off x="1200150" y="1925638"/>
            <a:ext cx="5602288" cy="1920875"/>
          </a:xfrm>
          <a:prstGeom prst="rect">
            <a:avLst/>
          </a:prstGeom>
          <a:noFill/>
          <a:ln w="9525">
            <a:noFill/>
          </a:ln>
        </p:spPr>
      </p:pic>
      <p:pic>
        <p:nvPicPr>
          <p:cNvPr id="10245" name="图示 31"/>
          <p:cNvPicPr/>
          <p:nvPr/>
        </p:nvPicPr>
        <p:blipFill>
          <a:blip r:embed="rId2"/>
          <a:stretch>
            <a:fillRect/>
          </a:stretch>
        </p:blipFill>
        <p:spPr>
          <a:xfrm>
            <a:off x="1200150" y="3797300"/>
            <a:ext cx="5524500" cy="2390775"/>
          </a:xfrm>
          <a:prstGeom prst="rect">
            <a:avLst/>
          </a:prstGeom>
          <a:noFill/>
          <a:ln w="9525">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2" name="标题 61441"/>
          <p:cNvSpPr>
            <a:spLocks noGrp="1"/>
          </p:cNvSpPr>
          <p:nvPr>
            <p:ph type="title"/>
          </p:nvPr>
        </p:nvSpPr>
        <p:spPr/>
        <p:txBody>
          <a:bodyPr anchor="ctr"/>
          <a:p>
            <a:r>
              <a:rPr lang="en-US" altLang="zh-CN" b="1"/>
              <a:t>2.1.3</a:t>
            </a:r>
            <a:r>
              <a:rPr lang="zh-CN" altLang="en-US" b="1" dirty="0"/>
              <a:t>物流系统的模式</a:t>
            </a:r>
            <a:endParaRPr lang="zh-CN" altLang="en-US" b="1" dirty="0"/>
          </a:p>
        </p:txBody>
      </p:sp>
      <p:grpSp>
        <p:nvGrpSpPr>
          <p:cNvPr id="61457" name="组合 61456"/>
          <p:cNvGrpSpPr/>
          <p:nvPr/>
        </p:nvGrpSpPr>
        <p:grpSpPr>
          <a:xfrm>
            <a:off x="107950" y="1557338"/>
            <a:ext cx="1728788" cy="5184775"/>
            <a:chOff x="68" y="981"/>
            <a:chExt cx="1089" cy="3266"/>
          </a:xfrm>
        </p:grpSpPr>
        <p:sp>
          <p:nvSpPr>
            <p:cNvPr id="61444" name="圆角矩形 61443"/>
            <p:cNvSpPr/>
            <p:nvPr/>
          </p:nvSpPr>
          <p:spPr>
            <a:xfrm>
              <a:off x="68" y="981"/>
              <a:ext cx="1089" cy="3266"/>
            </a:xfrm>
            <a:prstGeom prst="roundRect">
              <a:avLst>
                <a:gd name="adj" fmla="val 13745"/>
              </a:avLst>
            </a:prstGeom>
            <a:noFill/>
            <a:ln w="38100" cap="flat" cmpd="sng">
              <a:solidFill>
                <a:srgbClr val="003366"/>
              </a:solidFill>
              <a:prstDash val="solid"/>
              <a:headEnd type="none" w="med" len="med"/>
              <a:tailEnd type="none" w="med" len="med"/>
            </a:ln>
          </p:spPr>
          <p:txBody>
            <a:bodyPr anchor="ctr"/>
            <a:p>
              <a:pPr algn="l"/>
              <a:endParaRPr lang="en-US" altLang="zh-CN" sz="2000">
                <a:latin typeface="黑体" panose="02010609060101010101" pitchFamily="49" charset="-122"/>
                <a:ea typeface="黑体" panose="02010609060101010101" pitchFamily="49" charset="-122"/>
              </a:endParaRPr>
            </a:p>
          </p:txBody>
        </p:sp>
        <p:sp>
          <p:nvSpPr>
            <p:cNvPr id="61451" name="文本框 61450"/>
            <p:cNvSpPr txBox="1"/>
            <p:nvPr/>
          </p:nvSpPr>
          <p:spPr>
            <a:xfrm>
              <a:off x="68" y="1071"/>
              <a:ext cx="1043" cy="2976"/>
            </a:xfrm>
            <a:prstGeom prst="rect">
              <a:avLst/>
            </a:prstGeom>
            <a:noFill/>
            <a:ln w="38100">
              <a:noFill/>
            </a:ln>
          </p:spPr>
          <p:txBody>
            <a:bodyPr>
              <a:spAutoFit/>
            </a:bodyPr>
            <a:p>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1</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．输入</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000" b="1" dirty="0">
                  <a:solidFill>
                    <a:srgbClr val="000000"/>
                  </a:solidFill>
                  <a:latin typeface="黑体" panose="02010609060101010101" pitchFamily="49" charset="-122"/>
                  <a:ea typeface="黑体" panose="02010609060101010101" pitchFamily="49" charset="-122"/>
                </a:rPr>
                <a:t>    通过提供资源、能源、设备、劳动力等手段对某一系统发生作用，统称为外部环境对物流系统的输入，包括原材料、资金、信息、劳动力、能源等。 </a:t>
              </a:r>
              <a:endParaRPr lang="zh-CN" altLang="en-US" sz="2000" b="1" dirty="0">
                <a:solidFill>
                  <a:srgbClr val="000000"/>
                </a:solidFill>
                <a:latin typeface="黑体" panose="02010609060101010101" pitchFamily="49" charset="-122"/>
                <a:ea typeface="黑体" panose="02010609060101010101" pitchFamily="49" charset="-122"/>
              </a:endParaRPr>
            </a:p>
          </p:txBody>
        </p:sp>
      </p:grpSp>
      <p:grpSp>
        <p:nvGrpSpPr>
          <p:cNvPr id="61458" name="组合 61457"/>
          <p:cNvGrpSpPr/>
          <p:nvPr/>
        </p:nvGrpSpPr>
        <p:grpSpPr>
          <a:xfrm>
            <a:off x="1835150" y="1557338"/>
            <a:ext cx="1800225" cy="5184775"/>
            <a:chOff x="1156" y="981"/>
            <a:chExt cx="1134" cy="3266"/>
          </a:xfrm>
        </p:grpSpPr>
        <p:sp>
          <p:nvSpPr>
            <p:cNvPr id="61447" name="圆角矩形 61446"/>
            <p:cNvSpPr/>
            <p:nvPr/>
          </p:nvSpPr>
          <p:spPr>
            <a:xfrm>
              <a:off x="1202" y="981"/>
              <a:ext cx="1088" cy="3266"/>
            </a:xfrm>
            <a:prstGeom prst="roundRect">
              <a:avLst>
                <a:gd name="adj" fmla="val 13745"/>
              </a:avLst>
            </a:prstGeom>
            <a:noFill/>
            <a:ln w="38100" cap="flat" cmpd="sng">
              <a:solidFill>
                <a:srgbClr val="006666"/>
              </a:solidFill>
              <a:prstDash val="solid"/>
              <a:headEnd type="none" w="med" len="med"/>
              <a:tailEnd type="none" w="med" len="med"/>
            </a:ln>
          </p:spPr>
          <p:txBody>
            <a:bodyPr anchor="ctr"/>
            <a:p>
              <a:pPr algn="l"/>
              <a:endParaRPr lang="en-US" altLang="zh-CN" b="1">
                <a:solidFill>
                  <a:srgbClr val="000000"/>
                </a:solidFill>
                <a:latin typeface="黑体" panose="02010609060101010101" pitchFamily="49" charset="-122"/>
                <a:ea typeface="黑体" panose="02010609060101010101" pitchFamily="49" charset="-122"/>
              </a:endParaRPr>
            </a:p>
          </p:txBody>
        </p:sp>
        <p:sp>
          <p:nvSpPr>
            <p:cNvPr id="61453" name="文本框 61452"/>
            <p:cNvSpPr txBox="1"/>
            <p:nvPr/>
          </p:nvSpPr>
          <p:spPr>
            <a:xfrm>
              <a:off x="1156" y="1041"/>
              <a:ext cx="1134" cy="3206"/>
            </a:xfrm>
            <a:prstGeom prst="rect">
              <a:avLst/>
            </a:prstGeom>
            <a:noFill/>
            <a:ln w="38100">
              <a:noFill/>
            </a:ln>
          </p:spPr>
          <p:txBody>
            <a:bodyPr>
              <a:spAutoFit/>
            </a:bodyPr>
            <a:p>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2</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．处理</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（转化）</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000" b="1" dirty="0">
                  <a:solidFill>
                    <a:srgbClr val="000000"/>
                  </a:solidFill>
                  <a:latin typeface="黑体" panose="02010609060101010101" pitchFamily="49" charset="-122"/>
                  <a:ea typeface="黑体" panose="02010609060101010101" pitchFamily="49" charset="-122"/>
                </a:rPr>
                <a:t>处理指物流本身的转化过程。从输入到输出之间所进行的生产、供应、销售、服务等活动中的物流业务活动，如物流设备、设施的购买和建设，物流业务活动的开展、信息处理及管理工作等。</a:t>
              </a:r>
              <a:r>
                <a:rPr lang="zh-CN" altLang="en-US" sz="2000" dirty="0">
                  <a:solidFill>
                    <a:srgbClr val="000000"/>
                  </a:solidFill>
                  <a:latin typeface="黑体" panose="02010609060101010101" pitchFamily="49" charset="-122"/>
                  <a:ea typeface="黑体" panose="02010609060101010101" pitchFamily="49" charset="-122"/>
                </a:rPr>
                <a:t> </a:t>
              </a:r>
              <a:endParaRPr lang="zh-CN" altLang="en-US" sz="2000" dirty="0">
                <a:solidFill>
                  <a:srgbClr val="000000"/>
                </a:solidFill>
                <a:latin typeface="黑体" panose="02010609060101010101" pitchFamily="49" charset="-122"/>
                <a:ea typeface="黑体" panose="02010609060101010101" pitchFamily="49" charset="-122"/>
              </a:endParaRPr>
            </a:p>
          </p:txBody>
        </p:sp>
      </p:grpSp>
      <p:grpSp>
        <p:nvGrpSpPr>
          <p:cNvPr id="61459" name="组合 61458"/>
          <p:cNvGrpSpPr/>
          <p:nvPr/>
        </p:nvGrpSpPr>
        <p:grpSpPr>
          <a:xfrm>
            <a:off x="3706813" y="1557338"/>
            <a:ext cx="1728787" cy="5184775"/>
            <a:chOff x="2335" y="981"/>
            <a:chExt cx="1089" cy="3266"/>
          </a:xfrm>
        </p:grpSpPr>
        <p:sp>
          <p:nvSpPr>
            <p:cNvPr id="61448" name="圆角矩形 61447"/>
            <p:cNvSpPr/>
            <p:nvPr/>
          </p:nvSpPr>
          <p:spPr>
            <a:xfrm>
              <a:off x="2335" y="981"/>
              <a:ext cx="1089" cy="3266"/>
            </a:xfrm>
            <a:prstGeom prst="roundRect">
              <a:avLst>
                <a:gd name="adj" fmla="val 13745"/>
              </a:avLst>
            </a:prstGeom>
            <a:noFill/>
            <a:ln w="38100" cap="flat" cmpd="sng">
              <a:solidFill>
                <a:srgbClr val="669900"/>
              </a:solidFill>
              <a:prstDash val="solid"/>
              <a:headEnd type="none" w="med" len="med"/>
              <a:tailEnd type="none" w="med" len="med"/>
            </a:ln>
          </p:spPr>
          <p:txBody>
            <a:bodyPr anchor="ctr"/>
            <a:p>
              <a:pPr algn="l"/>
              <a:endParaRPr lang="en-US" altLang="zh-CN" b="1">
                <a:solidFill>
                  <a:srgbClr val="000000"/>
                </a:solidFill>
                <a:latin typeface="黑体" panose="02010609060101010101" pitchFamily="49" charset="-122"/>
                <a:ea typeface="黑体" panose="02010609060101010101" pitchFamily="49" charset="-122"/>
              </a:endParaRPr>
            </a:p>
          </p:txBody>
        </p:sp>
        <p:sp>
          <p:nvSpPr>
            <p:cNvPr id="61454" name="文本框 61453"/>
            <p:cNvSpPr txBox="1"/>
            <p:nvPr/>
          </p:nvSpPr>
          <p:spPr>
            <a:xfrm>
              <a:off x="2381" y="1071"/>
              <a:ext cx="998" cy="3168"/>
            </a:xfrm>
            <a:prstGeom prst="rect">
              <a:avLst/>
            </a:prstGeom>
            <a:noFill/>
            <a:ln w="38100">
              <a:noFill/>
            </a:ln>
          </p:spPr>
          <p:txBody>
            <a:bodyPr>
              <a:spAutoFit/>
            </a:bodyPr>
            <a:p>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3</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．输出</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000" b="1" dirty="0">
                  <a:solidFill>
                    <a:srgbClr val="000000"/>
                  </a:solidFill>
                  <a:latin typeface="黑体" panose="02010609060101010101" pitchFamily="49" charset="-122"/>
                  <a:ea typeface="黑体" panose="02010609060101010101" pitchFamily="49" charset="-122"/>
                </a:rPr>
                <a:t>   物流与其本身所具有的各种手段和功能，对环境的进行各种初六所提供的物流服务，成为系统输出，如产品位置与场所的转移、各种优质的物流服务、产品等。 </a:t>
              </a:r>
              <a:endParaRPr lang="zh-CN" altLang="en-US" sz="2000" b="1" dirty="0">
                <a:solidFill>
                  <a:srgbClr val="000000"/>
                </a:solidFill>
                <a:latin typeface="黑体" panose="02010609060101010101" pitchFamily="49" charset="-122"/>
                <a:ea typeface="黑体" panose="02010609060101010101" pitchFamily="49" charset="-122"/>
              </a:endParaRPr>
            </a:p>
          </p:txBody>
        </p:sp>
      </p:grpSp>
      <p:grpSp>
        <p:nvGrpSpPr>
          <p:cNvPr id="61460" name="组合 61459"/>
          <p:cNvGrpSpPr/>
          <p:nvPr/>
        </p:nvGrpSpPr>
        <p:grpSpPr>
          <a:xfrm>
            <a:off x="5507038" y="1557338"/>
            <a:ext cx="1728787" cy="5165725"/>
            <a:chOff x="3469" y="981"/>
            <a:chExt cx="1089" cy="3254"/>
          </a:xfrm>
        </p:grpSpPr>
        <p:sp>
          <p:nvSpPr>
            <p:cNvPr id="61449" name="圆角矩形 61448"/>
            <p:cNvSpPr/>
            <p:nvPr/>
          </p:nvSpPr>
          <p:spPr>
            <a:xfrm>
              <a:off x="3469" y="981"/>
              <a:ext cx="1089" cy="3254"/>
            </a:xfrm>
            <a:prstGeom prst="roundRect">
              <a:avLst>
                <a:gd name="adj" fmla="val 13745"/>
              </a:avLst>
            </a:prstGeom>
            <a:noFill/>
            <a:ln w="38100" cap="flat" cmpd="sng">
              <a:solidFill>
                <a:srgbClr val="996633"/>
              </a:solidFill>
              <a:prstDash val="solid"/>
              <a:headEnd type="none" w="med" len="med"/>
              <a:tailEnd type="none" w="med" len="med"/>
            </a:ln>
          </p:spPr>
          <p:txBody>
            <a:bodyPr anchor="ctr"/>
            <a:p>
              <a:pPr algn="l"/>
              <a:endParaRPr lang="en-US" altLang="zh-CN" sz="2400">
                <a:solidFill>
                  <a:srgbClr val="000000"/>
                </a:solidFill>
                <a:latin typeface="黑体" panose="02010609060101010101" pitchFamily="49" charset="-122"/>
                <a:ea typeface="黑体" panose="02010609060101010101" pitchFamily="49" charset="-122"/>
              </a:endParaRPr>
            </a:p>
          </p:txBody>
        </p:sp>
        <p:sp>
          <p:nvSpPr>
            <p:cNvPr id="61455" name="文本框 61454"/>
            <p:cNvSpPr txBox="1"/>
            <p:nvPr/>
          </p:nvSpPr>
          <p:spPr>
            <a:xfrm>
              <a:off x="3561" y="1026"/>
              <a:ext cx="952" cy="3206"/>
            </a:xfrm>
            <a:prstGeom prst="rect">
              <a:avLst/>
            </a:prstGeom>
            <a:noFill/>
            <a:ln w="38100">
              <a:noFill/>
            </a:ln>
          </p:spPr>
          <p:txBody>
            <a:bodyPr>
              <a:spAutoFit/>
            </a:bodyPr>
            <a:p>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4</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．限制或制约</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000" b="1" dirty="0">
                  <a:solidFill>
                    <a:srgbClr val="000000"/>
                  </a:solidFill>
                  <a:latin typeface="黑体" panose="02010609060101010101" pitchFamily="49" charset="-122"/>
                  <a:ea typeface="黑体" panose="02010609060101010101" pitchFamily="49" charset="-122"/>
                </a:rPr>
                <a:t>外部环境随物流系统施加一定的约束，如资源条件、能源限制、资金与生产能力的限制、价格影响、需求变化、仓库容量、装卸与运输的能力、政策的变化等。 </a:t>
              </a:r>
              <a:endParaRPr lang="zh-CN" altLang="en-US" sz="2000" b="1" dirty="0">
                <a:solidFill>
                  <a:srgbClr val="000000"/>
                </a:solidFill>
                <a:latin typeface="黑体" panose="02010609060101010101" pitchFamily="49" charset="-122"/>
                <a:ea typeface="黑体" panose="02010609060101010101" pitchFamily="49" charset="-122"/>
              </a:endParaRPr>
            </a:p>
          </p:txBody>
        </p:sp>
      </p:grpSp>
      <p:grpSp>
        <p:nvGrpSpPr>
          <p:cNvPr id="61461" name="组合 61460"/>
          <p:cNvGrpSpPr/>
          <p:nvPr/>
        </p:nvGrpSpPr>
        <p:grpSpPr>
          <a:xfrm>
            <a:off x="7308850" y="1557338"/>
            <a:ext cx="1727200" cy="5172075"/>
            <a:chOff x="4604" y="981"/>
            <a:chExt cx="1088" cy="3258"/>
          </a:xfrm>
        </p:grpSpPr>
        <p:sp>
          <p:nvSpPr>
            <p:cNvPr id="61450" name="圆角矩形 61449"/>
            <p:cNvSpPr/>
            <p:nvPr/>
          </p:nvSpPr>
          <p:spPr>
            <a:xfrm>
              <a:off x="4604" y="981"/>
              <a:ext cx="1088" cy="3254"/>
            </a:xfrm>
            <a:prstGeom prst="roundRect">
              <a:avLst>
                <a:gd name="adj" fmla="val 13745"/>
              </a:avLst>
            </a:prstGeom>
            <a:noFill/>
            <a:ln w="38100" cap="flat" cmpd="sng">
              <a:solidFill>
                <a:srgbClr val="FF6600"/>
              </a:solidFill>
              <a:prstDash val="solid"/>
              <a:headEnd type="none" w="med" len="med"/>
              <a:tailEnd type="none" w="med" len="med"/>
            </a:ln>
          </p:spPr>
          <p:txBody>
            <a:bodyPr anchor="ctr"/>
            <a:p>
              <a:pPr algn="l"/>
              <a:endParaRPr lang="en-US" altLang="zh-CN" sz="2400">
                <a:solidFill>
                  <a:srgbClr val="000000"/>
                </a:solidFill>
                <a:latin typeface="黑体" panose="02010609060101010101" pitchFamily="49" charset="-122"/>
                <a:ea typeface="黑体" panose="02010609060101010101" pitchFamily="49" charset="-122"/>
              </a:endParaRPr>
            </a:p>
          </p:txBody>
        </p:sp>
        <p:sp>
          <p:nvSpPr>
            <p:cNvPr id="61456" name="文本框 61455"/>
            <p:cNvSpPr txBox="1"/>
            <p:nvPr/>
          </p:nvSpPr>
          <p:spPr>
            <a:xfrm>
              <a:off x="4649" y="1071"/>
              <a:ext cx="953" cy="3168"/>
            </a:xfrm>
            <a:prstGeom prst="rect">
              <a:avLst/>
            </a:prstGeom>
            <a:noFill/>
            <a:ln w="38100">
              <a:noFill/>
            </a:ln>
          </p:spPr>
          <p:txBody>
            <a:bodyPr>
              <a:spAutoFit/>
            </a:bodyPr>
            <a:p>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5</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．反馈</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r>
                <a:rPr lang="zh-CN" altLang="en-US" sz="2000" b="1" dirty="0">
                  <a:solidFill>
                    <a:srgbClr val="000000"/>
                  </a:solidFill>
                  <a:latin typeface="黑体" panose="02010609060101010101" pitchFamily="49" charset="-122"/>
                  <a:ea typeface="黑体" panose="02010609060101010101" pitchFamily="49" charset="-122"/>
                </a:rPr>
                <a:t>物流在将输入转化为输出的过程中，将受环境限制和影响造成的结果反馈给输入，进行调整、做出评价，包括包括各种物流活动分析报告、统计报告数据、典型调查等。</a:t>
              </a:r>
              <a:endParaRPr lang="zh-CN" altLang="en-US" sz="2000" b="1" dirty="0">
                <a:solidFill>
                  <a:srgbClr val="000000"/>
                </a:solidFill>
                <a:latin typeface="黑体" panose="02010609060101010101" pitchFamily="49" charset="-122"/>
                <a:ea typeface="黑体" panose="02010609060101010101" pitchFamily="49"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61457"/>
                                        </p:tgtEl>
                                        <p:attrNameLst>
                                          <p:attrName>style.visibility</p:attrName>
                                        </p:attrNameLst>
                                      </p:cBhvr>
                                      <p:to>
                                        <p:strVal val="visible"/>
                                      </p:to>
                                    </p:set>
                                    <p:anim calcmode="lin" valueType="num">
                                      <p:cBhvr>
                                        <p:cTn id="7" dur="500" fill="hold"/>
                                        <p:tgtEl>
                                          <p:spTgt spid="61457"/>
                                        </p:tgtEl>
                                        <p:attrNameLst>
                                          <p:attrName>ppt_w</p:attrName>
                                        </p:attrNameLst>
                                      </p:cBhvr>
                                      <p:tavLst>
                                        <p:tav tm="0">
                                          <p:val>
                                            <p:fltVal val="0.000000"/>
                                          </p:val>
                                        </p:tav>
                                        <p:tav tm="100000">
                                          <p:val>
                                            <p:strVal val="#ppt_w"/>
                                          </p:val>
                                        </p:tav>
                                      </p:tavLst>
                                    </p:anim>
                                    <p:anim calcmode="lin" valueType="num">
                                      <p:cBhvr>
                                        <p:cTn id="8" dur="500" fill="hold"/>
                                        <p:tgtEl>
                                          <p:spTgt spid="61457"/>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nodeType="afterEffect">
                                  <p:stCondLst>
                                    <p:cond delay="0"/>
                                  </p:stCondLst>
                                  <p:childTnLst>
                                    <p:set>
                                      <p:cBhvr>
                                        <p:cTn id="11" dur="1" fill="hold">
                                          <p:stCondLst>
                                            <p:cond delay="0"/>
                                          </p:stCondLst>
                                        </p:cTn>
                                        <p:tgtEl>
                                          <p:spTgt spid="61458"/>
                                        </p:tgtEl>
                                        <p:attrNameLst>
                                          <p:attrName>style.visibility</p:attrName>
                                        </p:attrNameLst>
                                      </p:cBhvr>
                                      <p:to>
                                        <p:strVal val="visible"/>
                                      </p:to>
                                    </p:set>
                                    <p:anim calcmode="lin" valueType="num">
                                      <p:cBhvr>
                                        <p:cTn id="12" dur="500" fill="hold"/>
                                        <p:tgtEl>
                                          <p:spTgt spid="61458"/>
                                        </p:tgtEl>
                                        <p:attrNameLst>
                                          <p:attrName>ppt_w</p:attrName>
                                        </p:attrNameLst>
                                      </p:cBhvr>
                                      <p:tavLst>
                                        <p:tav tm="0">
                                          <p:val>
                                            <p:fltVal val="0.000000"/>
                                          </p:val>
                                        </p:tav>
                                        <p:tav tm="100000">
                                          <p:val>
                                            <p:strVal val="#ppt_w"/>
                                          </p:val>
                                        </p:tav>
                                      </p:tavLst>
                                    </p:anim>
                                    <p:anim calcmode="lin" valueType="num">
                                      <p:cBhvr>
                                        <p:cTn id="13" dur="500" fill="hold"/>
                                        <p:tgtEl>
                                          <p:spTgt spid="61458"/>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61459"/>
                                        </p:tgtEl>
                                        <p:attrNameLst>
                                          <p:attrName>style.visibility</p:attrName>
                                        </p:attrNameLst>
                                      </p:cBhvr>
                                      <p:to>
                                        <p:strVal val="visible"/>
                                      </p:to>
                                    </p:set>
                                    <p:anim calcmode="lin" valueType="num">
                                      <p:cBhvr>
                                        <p:cTn id="17" dur="500" fill="hold"/>
                                        <p:tgtEl>
                                          <p:spTgt spid="61459"/>
                                        </p:tgtEl>
                                        <p:attrNameLst>
                                          <p:attrName>ppt_w</p:attrName>
                                        </p:attrNameLst>
                                      </p:cBhvr>
                                      <p:tavLst>
                                        <p:tav tm="0">
                                          <p:val>
                                            <p:fltVal val="0.000000"/>
                                          </p:val>
                                        </p:tav>
                                        <p:tav tm="100000">
                                          <p:val>
                                            <p:strVal val="#ppt_w"/>
                                          </p:val>
                                        </p:tav>
                                      </p:tavLst>
                                    </p:anim>
                                    <p:anim calcmode="lin" valueType="num">
                                      <p:cBhvr>
                                        <p:cTn id="18" dur="500" fill="hold"/>
                                        <p:tgtEl>
                                          <p:spTgt spid="61459"/>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nodeType="afterEffect">
                                  <p:stCondLst>
                                    <p:cond delay="0"/>
                                  </p:stCondLst>
                                  <p:childTnLst>
                                    <p:set>
                                      <p:cBhvr>
                                        <p:cTn id="21" dur="1" fill="hold">
                                          <p:stCondLst>
                                            <p:cond delay="0"/>
                                          </p:stCondLst>
                                        </p:cTn>
                                        <p:tgtEl>
                                          <p:spTgt spid="61460"/>
                                        </p:tgtEl>
                                        <p:attrNameLst>
                                          <p:attrName>style.visibility</p:attrName>
                                        </p:attrNameLst>
                                      </p:cBhvr>
                                      <p:to>
                                        <p:strVal val="visible"/>
                                      </p:to>
                                    </p:set>
                                    <p:anim calcmode="lin" valueType="num">
                                      <p:cBhvr>
                                        <p:cTn id="22" dur="500" fill="hold"/>
                                        <p:tgtEl>
                                          <p:spTgt spid="61460"/>
                                        </p:tgtEl>
                                        <p:attrNameLst>
                                          <p:attrName>ppt_w</p:attrName>
                                        </p:attrNameLst>
                                      </p:cBhvr>
                                      <p:tavLst>
                                        <p:tav tm="0">
                                          <p:val>
                                            <p:fltVal val="0.000000"/>
                                          </p:val>
                                        </p:tav>
                                        <p:tav tm="100000">
                                          <p:val>
                                            <p:strVal val="#ppt_w"/>
                                          </p:val>
                                        </p:tav>
                                      </p:tavLst>
                                    </p:anim>
                                    <p:anim calcmode="lin" valueType="num">
                                      <p:cBhvr>
                                        <p:cTn id="23" dur="500" fill="hold"/>
                                        <p:tgtEl>
                                          <p:spTgt spid="61460"/>
                                        </p:tgtEl>
                                        <p:attrNameLst>
                                          <p:attrName>ppt_h</p:attrName>
                                        </p:attrNameLst>
                                      </p:cBhvr>
                                      <p:tavLst>
                                        <p:tav tm="0">
                                          <p:val>
                                            <p:strVal val="#ppt_h"/>
                                          </p:val>
                                        </p:tav>
                                        <p:tav tm="100000">
                                          <p:val>
                                            <p:strVal val="#ppt_h"/>
                                          </p:val>
                                        </p:tav>
                                      </p:tavLst>
                                    </p:anim>
                                  </p:childTnLst>
                                </p:cTn>
                              </p:par>
                            </p:childTnLst>
                          </p:cTn>
                        </p:par>
                        <p:par>
                          <p:cTn id="24" fill="hold">
                            <p:stCondLst>
                              <p:cond delay="2000"/>
                            </p:stCondLst>
                            <p:childTnLst>
                              <p:par>
                                <p:cTn id="25" presetID="17" presetClass="entr" presetSubtype="10" fill="hold" nodeType="afterEffect">
                                  <p:stCondLst>
                                    <p:cond delay="0"/>
                                  </p:stCondLst>
                                  <p:childTnLst>
                                    <p:set>
                                      <p:cBhvr>
                                        <p:cTn id="26" dur="1" fill="hold">
                                          <p:stCondLst>
                                            <p:cond delay="0"/>
                                          </p:stCondLst>
                                        </p:cTn>
                                        <p:tgtEl>
                                          <p:spTgt spid="61461"/>
                                        </p:tgtEl>
                                        <p:attrNameLst>
                                          <p:attrName>style.visibility</p:attrName>
                                        </p:attrNameLst>
                                      </p:cBhvr>
                                      <p:to>
                                        <p:strVal val="visible"/>
                                      </p:to>
                                    </p:set>
                                    <p:anim calcmode="lin" valueType="num">
                                      <p:cBhvr>
                                        <p:cTn id="27" dur="500" fill="hold"/>
                                        <p:tgtEl>
                                          <p:spTgt spid="61461"/>
                                        </p:tgtEl>
                                        <p:attrNameLst>
                                          <p:attrName>ppt_w</p:attrName>
                                        </p:attrNameLst>
                                      </p:cBhvr>
                                      <p:tavLst>
                                        <p:tav tm="0">
                                          <p:val>
                                            <p:fltVal val="0.000000"/>
                                          </p:val>
                                        </p:tav>
                                        <p:tav tm="100000">
                                          <p:val>
                                            <p:strVal val="#ppt_w"/>
                                          </p:val>
                                        </p:tav>
                                      </p:tavLst>
                                    </p:anim>
                                    <p:anim calcmode="lin" valueType="num">
                                      <p:cBhvr>
                                        <p:cTn id="28" dur="500" fill="hold"/>
                                        <p:tgtEl>
                                          <p:spTgt spid="6146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90"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a:t>
            </a:r>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 </a:t>
            </a:r>
            <a:r>
              <a:rPr lang="zh-CN" altLang="en-US" sz="3200" b="0" dirty="0">
                <a:solidFill>
                  <a:srgbClr val="002060"/>
                </a:solidFill>
                <a:latin typeface="方正粗倩简体" pitchFamily="1" charset="-122"/>
                <a:ea typeface="方正粗倩简体" pitchFamily="1" charset="-122"/>
              </a:rPr>
              <a:t>物流系统规划</a:t>
            </a:r>
            <a:endParaRPr lang="en-US" altLang="en-US" sz="3200" b="0" dirty="0">
              <a:solidFill>
                <a:srgbClr val="002060"/>
              </a:solidFill>
              <a:latin typeface="方正粗倩简体" pitchFamily="1" charset="-122"/>
              <a:ea typeface="方正粗倩简体" pitchFamily="1" charset="-122"/>
            </a:endParaRPr>
          </a:p>
        </p:txBody>
      </p:sp>
      <p:sp>
        <p:nvSpPr>
          <p:cNvPr id="12291" name="TextBox 1"/>
          <p:cNvSpPr txBox="1"/>
          <p:nvPr/>
        </p:nvSpPr>
        <p:spPr>
          <a:xfrm>
            <a:off x="1116013" y="1125538"/>
            <a:ext cx="4895850"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a:t>
            </a: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.2 </a:t>
            </a:r>
            <a:r>
              <a:rPr lang="zh-CN" altLang="en-US" sz="2800" b="1" dirty="0">
                <a:solidFill>
                  <a:srgbClr val="7030A0"/>
                </a:solidFill>
                <a:latin typeface="黑体" panose="02010609060101010101" pitchFamily="49" charset="-122"/>
                <a:ea typeface="黑体" panose="02010609060101010101" pitchFamily="49" charset="-122"/>
              </a:rPr>
              <a:t>物流系统规划的原则</a:t>
            </a:r>
            <a:endParaRPr lang="zh-CN" altLang="en-US" sz="2800" b="1" dirty="0">
              <a:solidFill>
                <a:srgbClr val="7030A0"/>
              </a:solidFill>
              <a:latin typeface="黑体" panose="02010609060101010101" pitchFamily="49" charset="-122"/>
              <a:ea typeface="黑体" panose="02010609060101010101" pitchFamily="49" charset="-122"/>
            </a:endParaRPr>
          </a:p>
        </p:txBody>
      </p:sp>
      <p:pic>
        <p:nvPicPr>
          <p:cNvPr id="12292" name="图示 2"/>
          <p:cNvPicPr/>
          <p:nvPr/>
        </p:nvPicPr>
        <p:blipFill>
          <a:blip r:embed="rId1"/>
          <a:stretch>
            <a:fillRect/>
          </a:stretch>
        </p:blipFill>
        <p:spPr>
          <a:xfrm>
            <a:off x="1536700" y="2066925"/>
            <a:ext cx="6119813" cy="4132263"/>
          </a:xfrm>
          <a:prstGeom prst="rect">
            <a:avLst/>
          </a:prstGeom>
          <a:noFill/>
          <a:ln w="9525">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4"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FF0000"/>
                </a:solidFill>
                <a:latin typeface="方正粗倩简体" pitchFamily="1" charset="-122"/>
                <a:ea typeface="方正粗倩简体" pitchFamily="1" charset="-122"/>
              </a:rPr>
              <a:t>2</a:t>
            </a:r>
            <a:r>
              <a:rPr lang="en-US" altLang="en-US" sz="3200" b="0" dirty="0">
                <a:solidFill>
                  <a:srgbClr val="FF0000"/>
                </a:solidFill>
                <a:latin typeface="方正粗倩简体" pitchFamily="1" charset="-122"/>
                <a:ea typeface="方正粗倩简体" pitchFamily="1" charset="-122"/>
              </a:rPr>
              <a:t>.</a:t>
            </a:r>
            <a:r>
              <a:rPr lang="zh-CN" altLang="en-US" sz="3200" b="0" dirty="0">
                <a:solidFill>
                  <a:srgbClr val="FF0000"/>
                </a:solidFill>
                <a:latin typeface="方正粗倩简体" pitchFamily="1" charset="-122"/>
                <a:ea typeface="方正粗倩简体" pitchFamily="1" charset="-122"/>
              </a:rPr>
              <a:t>3</a:t>
            </a:r>
            <a:r>
              <a:rPr lang="en-US" altLang="en-US" sz="3200" b="0" dirty="0">
                <a:solidFill>
                  <a:srgbClr val="FF0000"/>
                </a:solidFill>
                <a:latin typeface="方正粗倩简体" pitchFamily="1" charset="-122"/>
                <a:ea typeface="方正粗倩简体" pitchFamily="1" charset="-122"/>
              </a:rPr>
              <a:t> </a:t>
            </a:r>
            <a:r>
              <a:rPr lang="zh-CN" altLang="en-US" sz="3200" b="0" dirty="0">
                <a:solidFill>
                  <a:srgbClr val="FF0000"/>
                </a:solidFill>
                <a:latin typeface="方正粗倩简体" pitchFamily="1" charset="-122"/>
                <a:ea typeface="方正粗倩简体" pitchFamily="1" charset="-122"/>
              </a:rPr>
              <a:t>物流系统设计与分析</a:t>
            </a:r>
            <a:endParaRPr lang="en-US" altLang="en-US" sz="3200" b="0" dirty="0">
              <a:solidFill>
                <a:srgbClr val="FF0000"/>
              </a:solidFill>
              <a:latin typeface="方正粗倩简体" pitchFamily="1" charset="-122"/>
              <a:ea typeface="方正粗倩简体" pitchFamily="1" charset="-122"/>
            </a:endParaRPr>
          </a:p>
        </p:txBody>
      </p:sp>
      <p:sp>
        <p:nvSpPr>
          <p:cNvPr id="13315" name="TextBox 1"/>
          <p:cNvSpPr txBox="1"/>
          <p:nvPr/>
        </p:nvSpPr>
        <p:spPr>
          <a:xfrm>
            <a:off x="1117600" y="1125538"/>
            <a:ext cx="6191250"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en-US" altLang="en-US" sz="2800" b="1" dirty="0">
                <a:solidFill>
                  <a:srgbClr val="7030A0"/>
                </a:solidFill>
                <a:latin typeface="黑体" panose="02010609060101010101" pitchFamily="49" charset="-122"/>
                <a:ea typeface="黑体" panose="02010609060101010101" pitchFamily="49" charset="-122"/>
              </a:rPr>
              <a:t> </a:t>
            </a:r>
            <a:r>
              <a:rPr lang="zh-CN" altLang="en-US" sz="2800" b="1" dirty="0">
                <a:solidFill>
                  <a:srgbClr val="7030A0"/>
                </a:solidFill>
                <a:latin typeface="黑体" panose="02010609060101010101" pitchFamily="49" charset="-122"/>
                <a:ea typeface="黑体" panose="02010609060101010101" pitchFamily="49" charset="-122"/>
              </a:rPr>
              <a:t>物流系统设计与分析的概念</a:t>
            </a:r>
            <a:endParaRPr lang="zh-CN" altLang="en-US" sz="2800" b="1" dirty="0">
              <a:solidFill>
                <a:srgbClr val="7030A0"/>
              </a:solidFill>
              <a:latin typeface="黑体" panose="02010609060101010101" pitchFamily="49" charset="-122"/>
              <a:ea typeface="黑体" panose="02010609060101010101" pitchFamily="49" charset="-122"/>
            </a:endParaRPr>
          </a:p>
        </p:txBody>
      </p:sp>
      <p:sp>
        <p:nvSpPr>
          <p:cNvPr id="13316" name="矩形 21"/>
          <p:cNvSpPr/>
          <p:nvPr/>
        </p:nvSpPr>
        <p:spPr>
          <a:xfrm>
            <a:off x="755650" y="1628775"/>
            <a:ext cx="7751763" cy="5237163"/>
          </a:xfrm>
          <a:prstGeom prst="rect">
            <a:avLst/>
          </a:prstGeom>
          <a:solidFill>
            <a:schemeClr val="bg1"/>
          </a:solidFill>
          <a:ln w="25400" cap="flat" cmpd="sng">
            <a:solidFill>
              <a:srgbClr val="EFCADB"/>
            </a:solidFill>
            <a:prstDash val="solid"/>
            <a:miter/>
            <a:headEnd type="none" w="med" len="med"/>
            <a:tailEnd type="none" w="med" len="med"/>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lnSpc>
                <a:spcPct val="150000"/>
              </a:lnSpc>
              <a:spcBef>
                <a:spcPct val="0"/>
              </a:spcBef>
              <a:buClr>
                <a:schemeClr val="tx2"/>
              </a:buClr>
              <a:buSzPct val="95000"/>
              <a:buNone/>
            </a:pPr>
            <a:r>
              <a:rPr lang="zh-CN" altLang="en-US" sz="2800" dirty="0">
                <a:solidFill>
                  <a:srgbClr val="000000"/>
                </a:solidFill>
                <a:latin typeface="方正楷体简体"/>
                <a:ea typeface="方正楷体简体"/>
              </a:rPr>
              <a:t>  </a:t>
            </a:r>
            <a:r>
              <a:rPr lang="zh-CN" altLang="en-US" sz="2800" dirty="0">
                <a:solidFill>
                  <a:srgbClr val="CC3300"/>
                </a:solidFill>
                <a:latin typeface="方正楷体简体"/>
                <a:ea typeface="方正楷体简体"/>
              </a:rPr>
              <a:t>  物流系统设计</a:t>
            </a:r>
            <a:r>
              <a:rPr lang="zh-CN" altLang="en-US" sz="2800" dirty="0">
                <a:latin typeface="方正楷体简体"/>
                <a:ea typeface="方正楷体简体"/>
              </a:rPr>
              <a:t>是运用系统分析方法研究物流过程中相互联系的各个部分的问题和需求，确立解决这些问题和需求的方法与步骤，然后评价物流运作成果的系统计划过程。</a:t>
            </a:r>
            <a:endParaRPr lang="zh-CN" altLang="en-US" sz="2800" dirty="0">
              <a:latin typeface="方正楷体简体"/>
              <a:ea typeface="方正楷体简体"/>
            </a:endParaRPr>
          </a:p>
          <a:p>
            <a:pPr marL="0" lvl="0" indent="0" eaLnBrk="1" hangingPunct="1">
              <a:lnSpc>
                <a:spcPct val="150000"/>
              </a:lnSpc>
              <a:spcBef>
                <a:spcPct val="0"/>
              </a:spcBef>
              <a:buClr>
                <a:schemeClr val="tx2"/>
              </a:buClr>
              <a:buSzPct val="95000"/>
              <a:buNone/>
            </a:pPr>
            <a:r>
              <a:rPr lang="zh-CN" altLang="en-US" sz="2800" dirty="0">
                <a:latin typeface="方正楷体简体"/>
                <a:ea typeface="方正楷体简体"/>
              </a:rPr>
              <a:t>    简言之，</a:t>
            </a:r>
            <a:r>
              <a:rPr lang="zh-CN" altLang="en-US" sz="2800" dirty="0">
                <a:solidFill>
                  <a:srgbClr val="FF0000"/>
                </a:solidFill>
                <a:latin typeface="方正楷体简体"/>
                <a:ea typeface="方正楷体简体"/>
              </a:rPr>
              <a:t>物流系统设计就是运用系统分析方法解决物流问题、确立物流目标、建立解决物流系统问题的策略方案、评价运行结果和对方案进行修改的过程。</a:t>
            </a:r>
            <a:endParaRPr lang="zh-CN" altLang="en-US" sz="2800" dirty="0">
              <a:solidFill>
                <a:srgbClr val="FF0000"/>
              </a:solidFill>
              <a:latin typeface="方正楷体简体"/>
              <a:ea typeface="方正楷体简体"/>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6" name="标题 62465"/>
          <p:cNvSpPr>
            <a:spLocks noGrp="1"/>
          </p:cNvSpPr>
          <p:nvPr>
            <p:ph type="title"/>
          </p:nvPr>
        </p:nvSpPr>
        <p:spPr/>
        <p:txBody>
          <a:bodyPr anchor="ctr"/>
          <a:p>
            <a:r>
              <a:rPr lang="en-US" altLang="zh-CN" b="1"/>
              <a:t>2.3 </a:t>
            </a:r>
            <a:r>
              <a:rPr lang="zh-CN" altLang="en-US" b="1" dirty="0"/>
              <a:t>物流系统分析</a:t>
            </a:r>
            <a:endParaRPr lang="zh-CN" altLang="en-US" b="1" dirty="0"/>
          </a:p>
        </p:txBody>
      </p:sp>
      <p:sp>
        <p:nvSpPr>
          <p:cNvPr id="62467" name="圆角矩形 62466"/>
          <p:cNvSpPr/>
          <p:nvPr/>
        </p:nvSpPr>
        <p:spPr>
          <a:xfrm>
            <a:off x="539750" y="1557338"/>
            <a:ext cx="8305800" cy="596900"/>
          </a:xfrm>
          <a:prstGeom prst="roundRect">
            <a:avLst>
              <a:gd name="adj" fmla="val 50000"/>
            </a:avLst>
          </a:prstGeom>
          <a:gradFill rotWithShape="1">
            <a:gsLst>
              <a:gs pos="0">
                <a:schemeClr val="hlink"/>
              </a:gs>
              <a:gs pos="50000">
                <a:schemeClr val="hlink">
                  <a:gamma/>
                  <a:tint val="64314"/>
                  <a:invGamma/>
                </a:schemeClr>
              </a:gs>
              <a:gs pos="100000">
                <a:schemeClr val="hlink"/>
              </a:gs>
            </a:gsLst>
            <a:lin ang="0" scaled="1"/>
            <a:tileRect/>
          </a:gradFill>
          <a:ln w="38100" cap="flat" cmpd="sng">
            <a:solidFill>
              <a:srgbClr val="FFFFFF"/>
            </a:solidFill>
            <a:prstDash val="solid"/>
            <a:headEnd type="none" w="med" len="med"/>
            <a:tailEnd type="none" w="med" len="med"/>
          </a:ln>
          <a:effectLst>
            <a:outerShdw dist="63500" dir="3187806" algn="ctr" rotWithShape="0">
              <a:srgbClr val="001D3A"/>
            </a:outerShdw>
          </a:effectLst>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黑体" panose="02010609060101010101" pitchFamily="49"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黑体" panose="02010609060101010101" pitchFamily="49"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黑体" panose="02010609060101010101" pitchFamily="49"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黑体" panose="02010609060101010101" pitchFamily="49" charset="-122"/>
              </a:defRPr>
            </a:lvl5pPr>
          </a:lstStyle>
          <a:p>
            <a:pPr lvl="0" algn="ctr" eaLnBrk="0" hangingPunct="0">
              <a:lnSpc>
                <a:spcPct val="90000"/>
              </a:lnSpc>
              <a:spcBef>
                <a:spcPct val="0"/>
              </a:spcBef>
              <a:buNone/>
            </a:pPr>
            <a:r>
              <a:rPr lang="zh-CN" altLang="en-US" sz="2800" b="1" dirty="0">
                <a:effectLst>
                  <a:outerShdw blurRad="38100" dist="38100" dir="2700000">
                    <a:srgbClr val="000000"/>
                  </a:outerShdw>
                </a:effectLst>
              </a:rPr>
              <a:t>物流系统分析的概念</a:t>
            </a:r>
            <a:r>
              <a:rPr lang="zh-CN" altLang="en-US" dirty="0"/>
              <a:t> </a:t>
            </a:r>
            <a:endParaRPr lang="en-US" altLang="zh-CN"/>
          </a:p>
        </p:txBody>
      </p:sp>
      <p:sp>
        <p:nvSpPr>
          <p:cNvPr id="62468" name="文本框 62467"/>
          <p:cNvSpPr txBox="1"/>
          <p:nvPr/>
        </p:nvSpPr>
        <p:spPr>
          <a:xfrm>
            <a:off x="900113" y="2565400"/>
            <a:ext cx="7704137" cy="2654300"/>
          </a:xfrm>
          <a:prstGeom prst="rect">
            <a:avLst/>
          </a:prstGeom>
          <a:noFill/>
          <a:ln w="38100">
            <a:noFill/>
          </a:ln>
        </p:spPr>
        <p:txBody>
          <a:bodyPr>
            <a:spAutoFit/>
          </a:bodyPr>
          <a:p>
            <a:pPr algn="l"/>
            <a:r>
              <a:rPr lang="zh-CN" altLang="en-US" sz="2800" b="1" dirty="0">
                <a:solidFill>
                  <a:srgbClr val="993300"/>
                </a:solidFill>
                <a:latin typeface="黑体" panose="02010609060101010101" pitchFamily="49" charset="-122"/>
                <a:ea typeface="黑体" panose="02010609060101010101" pitchFamily="49" charset="-122"/>
              </a:rPr>
              <a:t>    物流系统分析</a:t>
            </a:r>
            <a:r>
              <a:rPr lang="zh-CN" altLang="en-US" sz="2800" b="1" dirty="0">
                <a:solidFill>
                  <a:srgbClr val="000000"/>
                </a:solidFill>
                <a:latin typeface="黑体" panose="02010609060101010101" pitchFamily="49" charset="-122"/>
                <a:ea typeface="黑体" panose="02010609060101010101" pitchFamily="49" charset="-122"/>
              </a:rPr>
              <a:t>是指从系统的最优出发，在选定系统目标和准则基础上，分析构成系统的各级子系统的功能与特点、它们间的互相关系、系统与系统、系统与环境及它们间的互相影响。</a:t>
            </a:r>
            <a:endParaRPr lang="zh-CN" altLang="en-US" sz="2800" b="1" dirty="0">
              <a:solidFill>
                <a:srgbClr val="000000"/>
              </a:solidFill>
              <a:latin typeface="黑体" panose="02010609060101010101" pitchFamily="49" charset="-122"/>
              <a:ea typeface="黑体" panose="02010609060101010101" pitchFamily="49" charset="-122"/>
            </a:endParaRPr>
          </a:p>
          <a:p>
            <a:pPr algn="l"/>
            <a:endParaRPr lang="zh-CN" altLang="en-US" sz="2800" b="1" dirty="0">
              <a:solidFill>
                <a:srgbClr val="000000"/>
              </a:solidFill>
              <a:latin typeface="黑体" panose="02010609060101010101" pitchFamily="49" charset="-122"/>
              <a:ea typeface="黑体" panose="02010609060101010101" pitchFamily="49" charset="-122"/>
            </a:endParaRPr>
          </a:p>
          <a:p>
            <a:pPr algn="l"/>
            <a:r>
              <a:rPr lang="zh-CN" altLang="en-US" sz="2800" b="1" dirty="0">
                <a:solidFill>
                  <a:srgbClr val="993300"/>
                </a:solidFill>
                <a:latin typeface="黑体" panose="02010609060101010101" pitchFamily="49" charset="-122"/>
                <a:ea typeface="黑体" panose="02010609060101010101" pitchFamily="49" charset="-122"/>
              </a:rPr>
              <a:t>物流系统分析是系统设计过程中的关键步骤。</a:t>
            </a:r>
            <a:endParaRPr lang="zh-CN" altLang="en-US" sz="2800" b="1" dirty="0">
              <a:solidFill>
                <a:srgbClr val="993300"/>
              </a:solidFill>
              <a:latin typeface="黑体" panose="02010609060101010101" pitchFamily="49" charset="-122"/>
              <a:ea typeface="黑体" panose="02010609060101010101" pitchFamily="49" charset="-122"/>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4" name="标题 64513"/>
          <p:cNvSpPr>
            <a:spLocks noGrp="1"/>
          </p:cNvSpPr>
          <p:nvPr>
            <p:ph type="title"/>
          </p:nvPr>
        </p:nvSpPr>
        <p:spPr/>
        <p:txBody>
          <a:bodyPr anchor="ctr"/>
          <a:p>
            <a:r>
              <a:rPr lang="en-US" altLang="zh-CN" b="1"/>
              <a:t>2.3 </a:t>
            </a:r>
            <a:r>
              <a:rPr lang="zh-CN" altLang="en-US" b="1" dirty="0"/>
              <a:t>物流系统分析的过程</a:t>
            </a:r>
            <a:r>
              <a:rPr lang="zh-CN" altLang="en-US" dirty="0"/>
              <a:t> </a:t>
            </a:r>
            <a:endParaRPr lang="zh-CN" altLang="en-US" dirty="0"/>
          </a:p>
        </p:txBody>
      </p:sp>
      <p:sp>
        <p:nvSpPr>
          <p:cNvPr id="64516" name="文本框 64515"/>
          <p:cNvSpPr txBox="1"/>
          <p:nvPr/>
        </p:nvSpPr>
        <p:spPr>
          <a:xfrm>
            <a:off x="611188" y="1654175"/>
            <a:ext cx="7993062" cy="4473575"/>
          </a:xfrm>
          <a:prstGeom prst="rect">
            <a:avLst/>
          </a:prstGeom>
          <a:noFill/>
          <a:ln w="38100">
            <a:noFill/>
          </a:ln>
        </p:spPr>
        <p:txBody>
          <a:bodyPr>
            <a:spAutoFit/>
          </a:bodyPr>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1</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．界定问题的范围</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首先，要明确问题的性质、划定问题的范围。其次，还要研究问题的要素及其相互关系，研究要素与环境的关系，进一步划清问题的界限。</a:t>
            </a:r>
            <a:endParaRPr lang="zh-CN" altLang="en-US" sz="2400" b="1" dirty="0">
              <a:solidFill>
                <a:srgbClr val="000000"/>
              </a:solidFill>
              <a:latin typeface="黑体" panose="02010609060101010101" pitchFamily="49" charset="-122"/>
              <a:ea typeface="黑体" panose="02010609060101010101" pitchFamily="49" charset="-122"/>
            </a:endParaRPr>
          </a:p>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2</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．确定目标</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物流系统的目标通过一些指标来表达，指标是衡量目标达到的尺度。如物流系统的目标包括物流费用、物流服务水平等，而其总的目标是以低的物流费用，获得最好的物流服务水平。</a:t>
            </a:r>
            <a:endParaRPr lang="zh-CN" altLang="en-US" sz="2400" b="1" dirty="0">
              <a:solidFill>
                <a:srgbClr val="000000"/>
              </a:solidFill>
              <a:latin typeface="黑体" panose="02010609060101010101" pitchFamily="49" charset="-122"/>
              <a:ea typeface="黑体" panose="02010609060101010101" pitchFamily="49" charset="-122"/>
            </a:endParaRPr>
          </a:p>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3</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．收集资料，提出方案</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收集资料通常较多地借助于调查、实验、观察、记录及引用国内外同类型资料等。</a:t>
            </a:r>
            <a:endParaRPr lang="zh-CN" altLang="en-US" sz="2400" b="1" dirty="0">
              <a:solidFill>
                <a:srgbClr val="000000"/>
              </a:solidFill>
              <a:latin typeface="黑体" panose="02010609060101010101" pitchFamily="49" charset="-122"/>
              <a:ea typeface="黑体" panose="02010609060101010101" pitchFamily="49"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38541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92869" y="1231106"/>
            <a:ext cx="1289209" cy="414020"/>
          </a:xfrm>
          <a:prstGeom prst="rect">
            <a:avLst/>
          </a:prstGeom>
        </p:spPr>
        <p:txBody>
          <a:bodyPr wrap="square">
            <a:spAutoFit/>
          </a:bodyPr>
          <a:lstStyle/>
          <a:p>
            <a:pPr algn="l"/>
            <a:r>
              <a:rPr lang="zh-CN" altLang="zh-CN" sz="2100" b="1">
                <a:solidFill>
                  <a:schemeClr val="bg1"/>
                </a:solidFill>
                <a:latin typeface="微软雅黑" panose="020B0503020204020204" charset="-122"/>
                <a:ea typeface="微软雅黑" panose="020B0503020204020204" charset="-122"/>
                <a:cs typeface="Hiragino Sans GB W3"/>
                <a:sym typeface="+mn-ea"/>
              </a:rPr>
              <a:t>任务提出</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a:off x="1287304" y="1788795"/>
            <a:ext cx="6727984" cy="3682841"/>
            <a:chOff x="2703" y="2091"/>
            <a:chExt cx="14127" cy="7733"/>
          </a:xfrm>
        </p:grpSpPr>
        <p:sp>
          <p:nvSpPr>
            <p:cNvPr id="7" name="圆角矩形 6"/>
            <p:cNvSpPr/>
            <p:nvPr/>
          </p:nvSpPr>
          <p:spPr>
            <a:xfrm>
              <a:off x="2703" y="3509"/>
              <a:ext cx="14127" cy="6315"/>
            </a:xfrm>
            <a:prstGeom prst="roundRect">
              <a:avLst>
                <a:gd name="adj" fmla="val 3871"/>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1" lang="zh-CN" altLang="en-US" sz="100"/>
            </a:p>
          </p:txBody>
        </p:sp>
        <p:sp>
          <p:nvSpPr>
            <p:cNvPr id="14" name="矩形 13"/>
            <p:cNvSpPr>
              <a:spLocks noChangeArrowheads="1"/>
            </p:cNvSpPr>
            <p:nvPr/>
          </p:nvSpPr>
          <p:spPr bwMode="auto">
            <a:xfrm>
              <a:off x="2902" y="3450"/>
              <a:ext cx="13786" cy="6299"/>
            </a:xfrm>
            <a:prstGeom prst="rect">
              <a:avLst/>
            </a:prstGeom>
            <a:noFill/>
            <a:ln w="9525">
              <a:noFill/>
              <a:miter lim="800000"/>
            </a:ln>
          </p:spPr>
          <p:txBody>
            <a:bodyPr wrap="square">
              <a:spAutoFit/>
            </a:bodyPr>
            <a:lstStyle/>
            <a:p>
              <a:pPr fontAlgn="auto">
                <a:lnSpc>
                  <a:spcPct val="150000"/>
                </a:lnSpc>
              </a:pPr>
              <a:r>
                <a:rPr lang="en-US" sz="2100">
                  <a:latin typeface="Hiragino Sans GB W3"/>
                  <a:ea typeface="Hiragino Sans GB W3"/>
                  <a:cs typeface="Hiragino Sans GB W3"/>
                </a:rPr>
                <a:t>   </a:t>
              </a:r>
              <a:r>
                <a:rPr lang="zh-CN" altLang="zh-CN" sz="1500">
                  <a:solidFill>
                    <a:srgbClr val="1B2F47"/>
                  </a:solidFill>
                  <a:latin typeface="微软雅黑" panose="020B0503020204020204" charset="-122"/>
                  <a:ea typeface="微软雅黑" panose="020B0503020204020204" charset="-122"/>
                  <a:cs typeface="Hiragino Sans GB W3"/>
                </a:rPr>
                <a:t>据中国电子商务投诉与维权公共服务平台监测显示，2015年，通过对全国数千家零售电商（含平台、品牌、跨境、垂直、渠道商、银行平台、校园分期电商等）的投诉数量和问题处理反馈率以及反馈时效性等多项指标的综合考核，苏宁易购、京东、蜜芽、聚美优品、亚马逊中国、美丽说、1号店、分期乐、丰趣海淘、蘑菇街十家主流网络零售商的用户体验较好，位居“2015年度用户满意度TOP10零售电商”。从下图3-1可以看出，自营+平台类电商用户满意度相对较高，如苏宁易购、京东、聚美优品、亚马逊中国等电商，与其对产品的直接把控有密不可分。</a:t>
              </a:r>
              <a:endParaRPr lang="zh-CN" altLang="zh-CN" sz="1500">
                <a:solidFill>
                  <a:srgbClr val="1B2F47"/>
                </a:solidFill>
                <a:latin typeface="微软雅黑" panose="020B0503020204020204" charset="-122"/>
                <a:ea typeface="微软雅黑" panose="020B0503020204020204" charset="-122"/>
                <a:cs typeface="Hiragino Sans GB W3"/>
              </a:endParaRPr>
            </a:p>
          </p:txBody>
        </p:sp>
        <p:sp>
          <p:nvSpPr>
            <p:cNvPr id="15" name="矩形 14"/>
            <p:cNvSpPr>
              <a:spLocks noChangeArrowheads="1"/>
            </p:cNvSpPr>
            <p:nvPr/>
          </p:nvSpPr>
          <p:spPr bwMode="auto">
            <a:xfrm>
              <a:off x="3313" y="2091"/>
              <a:ext cx="12967" cy="1418"/>
            </a:xfrm>
            <a:prstGeom prst="rect">
              <a:avLst/>
            </a:prstGeom>
            <a:solidFill>
              <a:schemeClr val="accent2"/>
            </a:solidFill>
            <a:ln w="9525">
              <a:solidFill>
                <a:schemeClr val="accent2"/>
              </a:solidFill>
              <a:miter lim="800000"/>
            </a:ln>
          </p:spPr>
          <p:txBody>
            <a:bodyPr anchor="ctr"/>
            <a:lstStyle/>
            <a:p>
              <a:pPr algn="ctr"/>
              <a:r>
                <a:rPr lang="zh-CN" altLang="zh-CN" sz="3000" b="1">
                  <a:solidFill>
                    <a:schemeClr val="bg1"/>
                  </a:solidFill>
                  <a:latin typeface="微软雅黑" panose="020B0503020204020204" charset="-122"/>
                  <a:ea typeface="微软雅黑" panose="020B0503020204020204" charset="-122"/>
                  <a:cs typeface="Hiragino Sans GB W3"/>
                </a:rPr>
                <a:t>任务提出</a:t>
              </a:r>
              <a:endParaRPr lang="zh-CN" altLang="zh-CN" sz="3000" b="1">
                <a:solidFill>
                  <a:schemeClr val="bg1"/>
                </a:solidFill>
                <a:latin typeface="微软雅黑" panose="020B0503020204020204" charset="-122"/>
                <a:ea typeface="微软雅黑" panose="020B0503020204020204" charset="-122"/>
                <a:cs typeface="Hiragino Sans GB W3"/>
              </a:endParaRPr>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10" name="标题 68609"/>
          <p:cNvSpPr>
            <a:spLocks noGrp="1"/>
          </p:cNvSpPr>
          <p:nvPr>
            <p:ph type="title"/>
          </p:nvPr>
        </p:nvSpPr>
        <p:spPr/>
        <p:txBody>
          <a:bodyPr anchor="ctr"/>
          <a:p>
            <a:r>
              <a:rPr lang="en-US" altLang="zh-CN" b="1"/>
              <a:t>2.3 </a:t>
            </a:r>
            <a:r>
              <a:rPr lang="zh-CN" altLang="en-US" b="1" dirty="0"/>
              <a:t>物流系统分析的过程</a:t>
            </a:r>
            <a:endParaRPr lang="zh-CN" altLang="en-US" b="1" dirty="0"/>
          </a:p>
        </p:txBody>
      </p:sp>
      <p:sp>
        <p:nvSpPr>
          <p:cNvPr id="68612" name="文本框 68611"/>
          <p:cNvSpPr txBox="1"/>
          <p:nvPr/>
        </p:nvSpPr>
        <p:spPr>
          <a:xfrm>
            <a:off x="684213" y="1868488"/>
            <a:ext cx="7920037" cy="4656137"/>
          </a:xfrm>
          <a:prstGeom prst="rect">
            <a:avLst/>
          </a:prstGeom>
          <a:noFill/>
          <a:ln w="38100">
            <a:noFill/>
          </a:ln>
        </p:spPr>
        <p:txBody>
          <a:bodyPr>
            <a:spAutoFit/>
          </a:bodyPr>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4</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．建立模型</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建立系统模型就是找出说明系统功能的主要因素及相互关系。由于表达方式和方法不同，模型有图式模型、模拟模型、数学模型等。</a:t>
            </a:r>
            <a:endParaRPr lang="zh-CN" altLang="en-US" sz="2400" b="1" dirty="0">
              <a:solidFill>
                <a:srgbClr val="000000"/>
              </a:solidFill>
              <a:latin typeface="黑体" panose="02010609060101010101" pitchFamily="49" charset="-122"/>
              <a:ea typeface="黑体" panose="02010609060101010101" pitchFamily="49" charset="-122"/>
            </a:endParaRPr>
          </a:p>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5</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．系统最优化</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是运用最优化的理论和方法，对若干替代方案的模型进行仿真和优化计算，求出几个替代解。</a:t>
            </a:r>
            <a:r>
              <a:rPr lang="zh-CN" altLang="en-US" sz="2400" dirty="0">
                <a:latin typeface="黑体" panose="02010609060101010101" pitchFamily="49" charset="-122"/>
                <a:ea typeface="黑体" panose="02010609060101010101" pitchFamily="49" charset="-122"/>
              </a:rPr>
              <a:t> </a:t>
            </a:r>
            <a:endParaRPr lang="zh-CN" altLang="en-US" sz="2400" dirty="0">
              <a:latin typeface="黑体" panose="02010609060101010101" pitchFamily="49" charset="-122"/>
              <a:ea typeface="黑体" panose="02010609060101010101" pitchFamily="49" charset="-122"/>
            </a:endParaRPr>
          </a:p>
          <a:p>
            <a:pPr algn="l"/>
            <a:r>
              <a:rPr lang="en-US" altLang="zh-CN" sz="2400" b="1">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6. </a:t>
            </a:r>
            <a:r>
              <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rPr>
              <a:t>系统评价</a:t>
            </a:r>
            <a:endParaRPr lang="zh-CN" altLang="en-US" sz="2400" b="1" dirty="0">
              <a:solidFill>
                <a:srgbClr val="993300"/>
              </a:solidFill>
              <a:effectLst>
                <a:outerShdw blurRad="38100" dist="38100" dir="2700000">
                  <a:srgbClr val="000000"/>
                </a:outerShdw>
              </a:effectLst>
              <a:latin typeface="黑体" panose="02010609060101010101" pitchFamily="49" charset="-122"/>
              <a:ea typeface="黑体" panose="02010609060101010101" pitchFamily="49" charset="-122"/>
            </a:endParaRPr>
          </a:p>
          <a:p>
            <a:pPr algn="l"/>
            <a:r>
              <a:rPr lang="zh-CN" altLang="en-US" sz="2400" b="1" dirty="0">
                <a:solidFill>
                  <a:srgbClr val="000000"/>
                </a:solidFill>
                <a:latin typeface="黑体" panose="02010609060101010101" pitchFamily="49" charset="-122"/>
                <a:ea typeface="黑体" panose="02010609060101010101" pitchFamily="49" charset="-122"/>
              </a:rPr>
              <a:t>根据系统优化得到的有关解，在考虑前提条件、假定条件和约束条件后，在总结实践和知识的基础上决定最优解，从而为选择最优的系统方案提供足够的信息。</a:t>
            </a:r>
            <a:r>
              <a:rPr lang="zh-CN" altLang="en-US" sz="2400" b="1" dirty="0">
                <a:latin typeface="黑体" panose="02010609060101010101" pitchFamily="49" charset="-122"/>
                <a:ea typeface="黑体" panose="02010609060101010101" pitchFamily="49" charset="-122"/>
              </a:rPr>
              <a:t> </a:t>
            </a:r>
            <a:endParaRPr lang="zh-CN" altLang="en-US" sz="2400" b="1" dirty="0">
              <a:latin typeface="黑体" panose="02010609060101010101" pitchFamily="49" charset="-122"/>
              <a:ea typeface="黑体" panose="02010609060101010101" pitchFamily="49" charset="-122"/>
            </a:endParaRPr>
          </a:p>
          <a:p>
            <a:pPr>
              <a:spcBef>
                <a:spcPct val="50000"/>
              </a:spcBef>
            </a:pPr>
            <a:endParaRPr lang="zh-CN" altLang="en-US" sz="2400" dirty="0">
              <a:latin typeface="黑体" panose="02010609060101010101" pitchFamily="49" charset="-122"/>
              <a:ea typeface="黑体" panose="02010609060101010101" pitchFamily="49" charset="-122"/>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2" name="矩形 2"/>
          <p:cNvSpPr>
            <a:spLocks noGrp="1"/>
          </p:cNvSpPr>
          <p:nvPr>
            <p:ph type="title" idx="4294967295"/>
          </p:nvPr>
        </p:nvSpPr>
        <p:spPr/>
        <p:txBody>
          <a:bodyPr vert="horz" wrap="square" lIns="91440" tIns="45720" rIns="91440" bIns="45720" anchor="ctr"/>
          <a:p>
            <a:pPr eaLnBrk="1" hangingPunct="1"/>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a:t>
            </a:r>
            <a:r>
              <a:rPr lang="zh-CN" altLang="en-US" sz="3200" b="0" dirty="0">
                <a:solidFill>
                  <a:srgbClr val="002060"/>
                </a:solidFill>
                <a:latin typeface="方正粗倩简体" pitchFamily="1" charset="-122"/>
                <a:ea typeface="方正粗倩简体" pitchFamily="1" charset="-122"/>
              </a:rPr>
              <a:t>3</a:t>
            </a:r>
            <a:r>
              <a:rPr lang="en-US" altLang="en-US" sz="3200" b="0" dirty="0">
                <a:solidFill>
                  <a:srgbClr val="002060"/>
                </a:solidFill>
                <a:latin typeface="方正粗倩简体" pitchFamily="1" charset="-122"/>
                <a:ea typeface="方正粗倩简体" pitchFamily="1" charset="-122"/>
              </a:rPr>
              <a:t> </a:t>
            </a:r>
            <a:r>
              <a:rPr lang="zh-CN" altLang="en-US" sz="3200" b="0" dirty="0">
                <a:solidFill>
                  <a:srgbClr val="002060"/>
                </a:solidFill>
                <a:latin typeface="方正粗倩简体" pitchFamily="1" charset="-122"/>
                <a:ea typeface="方正粗倩简体" pitchFamily="1" charset="-122"/>
              </a:rPr>
              <a:t>物流系统设计与分析</a:t>
            </a:r>
            <a:endParaRPr lang="en-US" altLang="en-US" sz="3200" b="0" dirty="0">
              <a:solidFill>
                <a:srgbClr val="002060"/>
              </a:solidFill>
              <a:latin typeface="方正粗倩简体" pitchFamily="1" charset="-122"/>
              <a:ea typeface="方正粗倩简体" pitchFamily="1" charset="-122"/>
            </a:endParaRPr>
          </a:p>
        </p:txBody>
      </p:sp>
      <p:sp>
        <p:nvSpPr>
          <p:cNvPr id="15363" name="TextBox 1"/>
          <p:cNvSpPr txBox="1"/>
          <p:nvPr/>
        </p:nvSpPr>
        <p:spPr>
          <a:xfrm>
            <a:off x="1116013" y="1125538"/>
            <a:ext cx="4608512"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a:t>
            </a:r>
            <a:r>
              <a:rPr lang="zh-CN" altLang="en-US" sz="2800" b="1" dirty="0">
                <a:solidFill>
                  <a:srgbClr val="7030A0"/>
                </a:solidFill>
                <a:latin typeface="黑体" panose="02010609060101010101" pitchFamily="49" charset="-122"/>
                <a:ea typeface="黑体" panose="02010609060101010101" pitchFamily="49" charset="-122"/>
              </a:rPr>
              <a:t>3</a:t>
            </a:r>
            <a:r>
              <a:rPr lang="en-US" altLang="en-US" sz="2800" b="1" dirty="0">
                <a:solidFill>
                  <a:srgbClr val="7030A0"/>
                </a:solidFill>
                <a:latin typeface="黑体" panose="02010609060101010101" pitchFamily="49" charset="-122"/>
                <a:ea typeface="黑体" panose="02010609060101010101" pitchFamily="49" charset="-122"/>
              </a:rPr>
              <a:t>.3 </a:t>
            </a:r>
            <a:r>
              <a:rPr lang="zh-CN" altLang="en-US" sz="2800" b="1" dirty="0">
                <a:solidFill>
                  <a:srgbClr val="7030A0"/>
                </a:solidFill>
                <a:latin typeface="黑体" panose="02010609060101010101" pitchFamily="49" charset="-122"/>
                <a:ea typeface="黑体" panose="02010609060101010101" pitchFamily="49" charset="-122"/>
              </a:rPr>
              <a:t>物流系统分析的过程</a:t>
            </a:r>
            <a:endParaRPr lang="zh-CN" altLang="en-US" sz="2800" b="1" dirty="0">
              <a:solidFill>
                <a:srgbClr val="7030A0"/>
              </a:solidFill>
              <a:latin typeface="黑体" panose="02010609060101010101" pitchFamily="49" charset="-122"/>
              <a:ea typeface="黑体" panose="02010609060101010101" pitchFamily="49" charset="-122"/>
            </a:endParaRPr>
          </a:p>
        </p:txBody>
      </p:sp>
      <p:sp>
        <p:nvSpPr>
          <p:cNvPr id="15364" name="矩形 2"/>
          <p:cNvSpPr/>
          <p:nvPr/>
        </p:nvSpPr>
        <p:spPr>
          <a:xfrm>
            <a:off x="0" y="0"/>
            <a:ext cx="9144000" cy="0"/>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graphicFrame>
        <p:nvGraphicFramePr>
          <p:cNvPr id="15365" name="对象 3"/>
          <p:cNvGraphicFramePr>
            <a:graphicFrameLocks noChangeAspect="1"/>
          </p:cNvGraphicFramePr>
          <p:nvPr/>
        </p:nvGraphicFramePr>
        <p:xfrm>
          <a:off x="2916238" y="1673225"/>
          <a:ext cx="2663825" cy="5065713"/>
        </p:xfrm>
        <a:graphic>
          <a:graphicData uri="http://schemas.openxmlformats.org/presentationml/2006/ole">
            <mc:AlternateContent xmlns:mc="http://schemas.openxmlformats.org/markup-compatibility/2006">
              <mc:Choice xmlns:v="urn:schemas-microsoft-com:vml" Requires="v">
                <p:oleObj spid="_x0000_s3076" name="" r:id="rId1" imgW="2700655" imgH="2545080" progId="Word.Picture.8">
                  <p:embed/>
                </p:oleObj>
              </mc:Choice>
              <mc:Fallback>
                <p:oleObj name="" r:id="rId1" imgW="2700655" imgH="2545080" progId="Word.Picture.8">
                  <p:embed/>
                  <p:pic>
                    <p:nvPicPr>
                      <p:cNvPr id="0" name="图片 3075"/>
                      <p:cNvPicPr/>
                      <p:nvPr/>
                    </p:nvPicPr>
                    <p:blipFill>
                      <a:blip r:embed="rId2"/>
                      <a:srcRect l="45213" t="7341" r="12141" b="6369"/>
                      <a:stretch>
                        <a:fillRect/>
                      </a:stretch>
                    </p:blipFill>
                    <p:spPr>
                      <a:xfrm>
                        <a:off x="2916238" y="1673225"/>
                        <a:ext cx="2663825" cy="5065713"/>
                      </a:xfrm>
                      <a:prstGeom prst="rect">
                        <a:avLst/>
                      </a:prstGeom>
                      <a:noFill/>
                      <a:ln w="38100">
                        <a:noFill/>
                        <a:miter/>
                      </a:ln>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8"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a:t>
            </a:r>
            <a:r>
              <a:rPr lang="zh-CN" altLang="en-US" sz="3200" b="0" dirty="0">
                <a:solidFill>
                  <a:srgbClr val="002060"/>
                </a:solidFill>
                <a:latin typeface="方正粗倩简体" pitchFamily="1" charset="-122"/>
                <a:ea typeface="方正粗倩简体" pitchFamily="1" charset="-122"/>
              </a:rPr>
              <a:t>3</a:t>
            </a:r>
            <a:r>
              <a:rPr lang="en-US" altLang="en-US" sz="3200" b="0" dirty="0">
                <a:solidFill>
                  <a:srgbClr val="002060"/>
                </a:solidFill>
                <a:latin typeface="方正粗倩简体" pitchFamily="1" charset="-122"/>
                <a:ea typeface="方正粗倩简体" pitchFamily="1" charset="-122"/>
              </a:rPr>
              <a:t> </a:t>
            </a:r>
            <a:r>
              <a:rPr lang="zh-CN" altLang="en-US" sz="3200" b="0" dirty="0">
                <a:solidFill>
                  <a:srgbClr val="002060"/>
                </a:solidFill>
                <a:latin typeface="方正粗倩简体" pitchFamily="1" charset="-122"/>
                <a:ea typeface="方正粗倩简体" pitchFamily="1" charset="-122"/>
              </a:rPr>
              <a:t>物流系统设计与分析</a:t>
            </a:r>
            <a:endParaRPr lang="en-US" altLang="en-US" sz="3200" b="0" dirty="0">
              <a:solidFill>
                <a:srgbClr val="002060"/>
              </a:solidFill>
              <a:latin typeface="方正粗倩简体" pitchFamily="1" charset="-122"/>
              <a:ea typeface="方正粗倩简体" pitchFamily="1" charset="-122"/>
            </a:endParaRPr>
          </a:p>
        </p:txBody>
      </p:sp>
      <p:sp>
        <p:nvSpPr>
          <p:cNvPr id="14339" name="TextBox 1"/>
          <p:cNvSpPr txBox="1"/>
          <p:nvPr/>
        </p:nvSpPr>
        <p:spPr>
          <a:xfrm>
            <a:off x="1116013" y="1125538"/>
            <a:ext cx="4608512"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a:t>
            </a:r>
            <a:r>
              <a:rPr lang="zh-CN" altLang="en-US" sz="2800" b="1" dirty="0">
                <a:solidFill>
                  <a:srgbClr val="7030A0"/>
                </a:solidFill>
                <a:latin typeface="黑体" panose="02010609060101010101" pitchFamily="49" charset="-122"/>
                <a:ea typeface="黑体" panose="02010609060101010101" pitchFamily="49" charset="-122"/>
              </a:rPr>
              <a:t>3</a:t>
            </a:r>
            <a:r>
              <a:rPr lang="en-US" altLang="en-US" sz="2800" b="1" dirty="0">
                <a:solidFill>
                  <a:srgbClr val="7030A0"/>
                </a:solidFill>
                <a:latin typeface="黑体" panose="02010609060101010101" pitchFamily="49" charset="-122"/>
                <a:ea typeface="黑体" panose="02010609060101010101" pitchFamily="49" charset="-122"/>
              </a:rPr>
              <a:t>.2 </a:t>
            </a:r>
            <a:r>
              <a:rPr lang="zh-CN" altLang="en-US" sz="2800" b="1" dirty="0">
                <a:solidFill>
                  <a:srgbClr val="7030A0"/>
                </a:solidFill>
                <a:latin typeface="黑体" panose="02010609060101010101" pitchFamily="49" charset="-122"/>
                <a:ea typeface="黑体" panose="02010609060101010101" pitchFamily="49" charset="-122"/>
              </a:rPr>
              <a:t>物流系统分析的内容</a:t>
            </a:r>
            <a:endParaRPr lang="zh-CN" altLang="en-US" sz="2800" b="1" dirty="0">
              <a:solidFill>
                <a:srgbClr val="7030A0"/>
              </a:solidFill>
              <a:latin typeface="黑体" panose="02010609060101010101" pitchFamily="49" charset="-122"/>
              <a:ea typeface="黑体" panose="02010609060101010101" pitchFamily="49" charset="-122"/>
            </a:endParaRPr>
          </a:p>
        </p:txBody>
      </p:sp>
      <p:pic>
        <p:nvPicPr>
          <p:cNvPr id="14340" name="图示 4"/>
          <p:cNvPicPr/>
          <p:nvPr/>
        </p:nvPicPr>
        <p:blipFill>
          <a:blip r:embed="rId1"/>
          <a:stretch>
            <a:fillRect/>
          </a:stretch>
        </p:blipFill>
        <p:spPr>
          <a:xfrm>
            <a:off x="969963" y="1914525"/>
            <a:ext cx="6096000" cy="4065588"/>
          </a:xfrm>
          <a:prstGeom prst="rect">
            <a:avLst/>
          </a:prstGeom>
          <a:noFill/>
          <a:ln w="9525">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矩形 2"/>
          <p:cNvSpPr>
            <a:spLocks noGrp="1"/>
          </p:cNvSpPr>
          <p:nvPr>
            <p:ph type="title" idx="4294967295"/>
          </p:nvPr>
        </p:nvSpPr>
        <p:spPr>
          <a:ln/>
        </p:spPr>
        <p:txBody>
          <a:bodyPr vert="horz" wrap="square" lIns="91440" tIns="45720" rIns="91440" bIns="45720" anchor="ctr"/>
          <a:p>
            <a:pPr eaLnBrk="1" hangingPunct="1"/>
            <a:r>
              <a:rPr lang="zh-CN" altLang="en-US" sz="3200" b="0" dirty="0">
                <a:solidFill>
                  <a:srgbClr val="002060"/>
                </a:solidFill>
                <a:latin typeface="方正粗倩简体" pitchFamily="1" charset="-122"/>
                <a:ea typeface="方正粗倩简体" pitchFamily="1" charset="-122"/>
              </a:rPr>
              <a:t>2</a:t>
            </a:r>
            <a:r>
              <a:rPr lang="en-US" altLang="en-US" sz="3200" b="0" dirty="0">
                <a:solidFill>
                  <a:srgbClr val="002060"/>
                </a:solidFill>
                <a:latin typeface="方正粗倩简体" pitchFamily="1" charset="-122"/>
                <a:ea typeface="方正粗倩简体" pitchFamily="1" charset="-122"/>
              </a:rPr>
              <a:t>.</a:t>
            </a:r>
            <a:r>
              <a:rPr lang="zh-CN" altLang="en-US" sz="3200" b="0" dirty="0">
                <a:solidFill>
                  <a:srgbClr val="002060"/>
                </a:solidFill>
                <a:latin typeface="方正粗倩简体" pitchFamily="1" charset="-122"/>
                <a:ea typeface="方正粗倩简体" pitchFamily="1" charset="-122"/>
              </a:rPr>
              <a:t>3</a:t>
            </a:r>
            <a:r>
              <a:rPr lang="en-US" altLang="en-US" sz="3200" b="0" dirty="0">
                <a:solidFill>
                  <a:srgbClr val="002060"/>
                </a:solidFill>
                <a:latin typeface="方正粗倩简体" pitchFamily="1" charset="-122"/>
                <a:ea typeface="方正粗倩简体" pitchFamily="1" charset="-122"/>
              </a:rPr>
              <a:t> </a:t>
            </a:r>
            <a:r>
              <a:rPr lang="zh-CN" altLang="en-US" sz="3200" b="0" dirty="0">
                <a:solidFill>
                  <a:srgbClr val="002060"/>
                </a:solidFill>
                <a:latin typeface="方正粗倩简体" pitchFamily="1" charset="-122"/>
                <a:ea typeface="方正粗倩简体" pitchFamily="1" charset="-122"/>
              </a:rPr>
              <a:t>物流系统设计与分析</a:t>
            </a:r>
            <a:endParaRPr lang="en-US" altLang="en-US" sz="3200" b="0" dirty="0">
              <a:solidFill>
                <a:srgbClr val="002060"/>
              </a:solidFill>
              <a:latin typeface="方正粗倩简体" pitchFamily="1" charset="-122"/>
              <a:ea typeface="方正粗倩简体" pitchFamily="1" charset="-122"/>
            </a:endParaRPr>
          </a:p>
        </p:txBody>
      </p:sp>
      <p:sp>
        <p:nvSpPr>
          <p:cNvPr id="16387" name="TextBox 1"/>
          <p:cNvSpPr txBox="1"/>
          <p:nvPr/>
        </p:nvSpPr>
        <p:spPr>
          <a:xfrm>
            <a:off x="1116013" y="1125538"/>
            <a:ext cx="4608512"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a:t>
            </a:r>
            <a:r>
              <a:rPr lang="zh-CN" altLang="en-US" sz="2800" b="1" dirty="0">
                <a:solidFill>
                  <a:srgbClr val="7030A0"/>
                </a:solidFill>
                <a:latin typeface="黑体" panose="02010609060101010101" pitchFamily="49" charset="-122"/>
                <a:ea typeface="黑体" panose="02010609060101010101" pitchFamily="49" charset="-122"/>
              </a:rPr>
              <a:t>3</a:t>
            </a:r>
            <a:r>
              <a:rPr lang="en-US" altLang="en-US" sz="2800" b="1" dirty="0">
                <a:solidFill>
                  <a:srgbClr val="7030A0"/>
                </a:solidFill>
                <a:latin typeface="黑体" panose="02010609060101010101" pitchFamily="49" charset="-122"/>
                <a:ea typeface="黑体" panose="02010609060101010101" pitchFamily="49" charset="-122"/>
              </a:rPr>
              <a:t>.4 </a:t>
            </a:r>
            <a:r>
              <a:rPr lang="zh-CN" altLang="en-US" sz="2800" b="1" dirty="0">
                <a:solidFill>
                  <a:srgbClr val="7030A0"/>
                </a:solidFill>
                <a:latin typeface="黑体" panose="02010609060101010101" pitchFamily="49" charset="-122"/>
                <a:ea typeface="黑体" panose="02010609060101010101" pitchFamily="49" charset="-122"/>
              </a:rPr>
              <a:t>物流系统分析的方法</a:t>
            </a:r>
            <a:endParaRPr lang="zh-CN" altLang="en-US" sz="2800" b="1" dirty="0">
              <a:solidFill>
                <a:srgbClr val="7030A0"/>
              </a:solidFill>
              <a:latin typeface="黑体" panose="02010609060101010101" pitchFamily="49" charset="-122"/>
              <a:ea typeface="黑体" panose="02010609060101010101" pitchFamily="49" charset="-122"/>
            </a:endParaRPr>
          </a:p>
        </p:txBody>
      </p:sp>
      <p:sp>
        <p:nvSpPr>
          <p:cNvPr id="16388" name="矩形 2"/>
          <p:cNvSpPr/>
          <p:nvPr/>
        </p:nvSpPr>
        <p:spPr>
          <a:xfrm>
            <a:off x="0" y="0"/>
            <a:ext cx="9144000" cy="0"/>
          </a:xfrm>
          <a:prstGeom prst="rect">
            <a:avLst/>
          </a:prstGeom>
          <a:noFill/>
          <a:ln w="9525">
            <a:noFill/>
          </a:ln>
        </p:spPr>
        <p:txBody>
          <a:bodyPr wrap="none" anchor="ct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16389" name="自选图形 2"/>
          <p:cNvSpPr/>
          <p:nvPr/>
        </p:nvSpPr>
        <p:spPr>
          <a:xfrm>
            <a:off x="1811338" y="1501775"/>
            <a:ext cx="5568950" cy="5311775"/>
          </a:xfrm>
          <a:prstGeom prst="diamond">
            <a:avLst/>
          </a:prstGeom>
          <a:solidFill>
            <a:schemeClr val="bg1">
              <a:alpha val="29803"/>
            </a:schemeClr>
          </a:solidFill>
          <a:ln w="9525" cap="flat" cmpd="sng">
            <a:prstDash val="solid"/>
            <a:miter/>
            <a:headEnd type="none" w="med" len="med"/>
            <a:tailEnd type="none" w="med" len="med"/>
          </a:ln>
          <a:scene3d>
            <a:camera prst="legacyPerspectiveTop">
              <a:rot lat="0" lon="0" rev="0"/>
            </a:camera>
            <a:lightRig rig="legacyNormal1" dir="t"/>
          </a:scene3d>
          <a:sp3d extrusionH="49200" prstMaterial="legacyMatte">
            <a:bevelT w="13500" h="13500" prst="angle"/>
            <a:bevelB w="13500" h="13500" prst="angle"/>
            <a:extrusionClr>
              <a:schemeClr val="bg1"/>
            </a:extrusionClr>
          </a:sp3d>
        </p:spPr>
        <p:txBody>
          <a:bodyPr wrap="none" anchor="ctr">
            <a:flatTx/>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1800" dirty="0">
              <a:ea typeface="宋体" panose="02010600030101010101" pitchFamily="2" charset="-122"/>
            </a:endParaRPr>
          </a:p>
        </p:txBody>
      </p:sp>
      <p:sp>
        <p:nvSpPr>
          <p:cNvPr id="16390" name="自选图形 3"/>
          <p:cNvSpPr/>
          <p:nvPr/>
        </p:nvSpPr>
        <p:spPr>
          <a:xfrm>
            <a:off x="3200400" y="2776538"/>
            <a:ext cx="1296988" cy="1296987"/>
          </a:xfrm>
          <a:prstGeom prst="roundRect">
            <a:avLst>
              <a:gd name="adj" fmla="val 16667"/>
            </a:avLst>
          </a:prstGeom>
          <a:solidFill>
            <a:srgbClr val="FFFFFF"/>
          </a:solidFill>
          <a:ln w="76200" cap="flat" cmpd="sng">
            <a:solidFill>
              <a:schemeClr val="hlink"/>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2400" dirty="0">
              <a:latin typeface="微软雅黑" panose="020B0503020204020204" charset="-122"/>
              <a:ea typeface="微软雅黑" panose="020B0503020204020204" charset="-122"/>
            </a:endParaRPr>
          </a:p>
        </p:txBody>
      </p:sp>
      <p:sp>
        <p:nvSpPr>
          <p:cNvPr id="16391" name="自选图形 4"/>
          <p:cNvSpPr/>
          <p:nvPr/>
        </p:nvSpPr>
        <p:spPr>
          <a:xfrm>
            <a:off x="3200400" y="4240213"/>
            <a:ext cx="1296988" cy="1296987"/>
          </a:xfrm>
          <a:prstGeom prst="roundRect">
            <a:avLst>
              <a:gd name="adj" fmla="val 16667"/>
            </a:avLst>
          </a:prstGeom>
          <a:solidFill>
            <a:srgbClr val="FFFFFF"/>
          </a:solidFill>
          <a:ln w="76200" cap="flat" cmpd="sng">
            <a:solidFill>
              <a:schemeClr val="accent1"/>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2400" dirty="0">
              <a:latin typeface="微软雅黑" panose="020B0503020204020204" charset="-122"/>
              <a:ea typeface="微软雅黑" panose="020B0503020204020204" charset="-122"/>
            </a:endParaRPr>
          </a:p>
        </p:txBody>
      </p:sp>
      <p:sp>
        <p:nvSpPr>
          <p:cNvPr id="16392" name="自选图形 5"/>
          <p:cNvSpPr/>
          <p:nvPr/>
        </p:nvSpPr>
        <p:spPr>
          <a:xfrm>
            <a:off x="4660900" y="2776538"/>
            <a:ext cx="1296988" cy="1296987"/>
          </a:xfrm>
          <a:prstGeom prst="roundRect">
            <a:avLst>
              <a:gd name="adj" fmla="val 16667"/>
            </a:avLst>
          </a:prstGeom>
          <a:solidFill>
            <a:srgbClr val="FFFFFF"/>
          </a:solidFill>
          <a:ln w="76200" cap="flat" cmpd="sng">
            <a:solidFill>
              <a:schemeClr val="accent2"/>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2400" dirty="0">
              <a:latin typeface="微软雅黑" panose="020B0503020204020204" charset="-122"/>
              <a:ea typeface="微软雅黑" panose="020B0503020204020204" charset="-122"/>
            </a:endParaRPr>
          </a:p>
        </p:txBody>
      </p:sp>
      <p:sp>
        <p:nvSpPr>
          <p:cNvPr id="16393" name="自选图形 6"/>
          <p:cNvSpPr/>
          <p:nvPr/>
        </p:nvSpPr>
        <p:spPr>
          <a:xfrm>
            <a:off x="4660900" y="4240213"/>
            <a:ext cx="1296988" cy="1296987"/>
          </a:xfrm>
          <a:prstGeom prst="roundRect">
            <a:avLst>
              <a:gd name="adj" fmla="val 16667"/>
            </a:avLst>
          </a:prstGeom>
          <a:solidFill>
            <a:srgbClr val="FFFFFF"/>
          </a:solidFill>
          <a:ln w="76200" cap="flat" cmpd="sng">
            <a:solidFill>
              <a:schemeClr val="folHlink"/>
            </a:solidFill>
            <a:prstDash val="solid"/>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0"/>
              </a:spcBef>
              <a:buNone/>
            </a:pPr>
            <a:endParaRPr lang="zh-CN" altLang="en-US" sz="2400" dirty="0">
              <a:latin typeface="微软雅黑" panose="020B0503020204020204" charset="-122"/>
              <a:ea typeface="微软雅黑" panose="020B0503020204020204" charset="-122"/>
            </a:endParaRPr>
          </a:p>
        </p:txBody>
      </p:sp>
      <p:sp>
        <p:nvSpPr>
          <p:cNvPr id="16394" name="文本框 7"/>
          <p:cNvSpPr txBox="1"/>
          <p:nvPr/>
        </p:nvSpPr>
        <p:spPr>
          <a:xfrm>
            <a:off x="3273425" y="2924175"/>
            <a:ext cx="1146175" cy="10160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数学规</a:t>
            </a:r>
            <a:endParaRPr lang="en-US" altLang="en-US" sz="2400" dirty="0">
              <a:latin typeface="微软雅黑" panose="020B0503020204020204" charset="-122"/>
              <a:ea typeface="微软雅黑" panose="020B0503020204020204" charset="-122"/>
            </a:endParaRPr>
          </a:p>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划方法</a:t>
            </a:r>
            <a:endParaRPr lang="en-US" altLang="en-US" sz="2400" dirty="0">
              <a:latin typeface="微软雅黑" panose="020B0503020204020204" charset="-122"/>
              <a:ea typeface="微软雅黑" panose="020B0503020204020204" charset="-122"/>
            </a:endParaRPr>
          </a:p>
        </p:txBody>
      </p:sp>
      <p:sp>
        <p:nvSpPr>
          <p:cNvPr id="16395" name="文本框 8"/>
          <p:cNvSpPr txBox="1"/>
          <p:nvPr/>
        </p:nvSpPr>
        <p:spPr>
          <a:xfrm>
            <a:off x="4729163" y="3138488"/>
            <a:ext cx="1146175" cy="46196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统筹法</a:t>
            </a:r>
            <a:endParaRPr lang="en-US" altLang="en-US" sz="2400" dirty="0">
              <a:latin typeface="微软雅黑" panose="020B0503020204020204" charset="-122"/>
              <a:ea typeface="微软雅黑" panose="020B0503020204020204" charset="-122"/>
            </a:endParaRPr>
          </a:p>
        </p:txBody>
      </p:sp>
      <p:sp>
        <p:nvSpPr>
          <p:cNvPr id="16396" name="文本框 9"/>
          <p:cNvSpPr txBox="1"/>
          <p:nvPr/>
        </p:nvSpPr>
        <p:spPr>
          <a:xfrm>
            <a:off x="3273425" y="4437063"/>
            <a:ext cx="1146175" cy="10160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启发式</a:t>
            </a:r>
            <a:endParaRPr lang="en-US" altLang="en-US" sz="2400" dirty="0">
              <a:latin typeface="微软雅黑" panose="020B0503020204020204" charset="-122"/>
              <a:ea typeface="微软雅黑" panose="020B0503020204020204" charset="-122"/>
            </a:endParaRPr>
          </a:p>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方法</a:t>
            </a:r>
            <a:endParaRPr lang="en-US" altLang="en-US" sz="2400" dirty="0">
              <a:latin typeface="微软雅黑" panose="020B0503020204020204" charset="-122"/>
              <a:ea typeface="微软雅黑" panose="020B0503020204020204" charset="-122"/>
            </a:endParaRPr>
          </a:p>
        </p:txBody>
      </p:sp>
      <p:sp>
        <p:nvSpPr>
          <p:cNvPr id="16397" name="文本框 10"/>
          <p:cNvSpPr txBox="1"/>
          <p:nvPr/>
        </p:nvSpPr>
        <p:spPr>
          <a:xfrm>
            <a:off x="4729163" y="4429125"/>
            <a:ext cx="1146175" cy="10160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系统</a:t>
            </a:r>
            <a:endParaRPr lang="en-US" altLang="en-US" sz="2400" dirty="0">
              <a:latin typeface="微软雅黑" panose="020B0503020204020204" charset="-122"/>
              <a:ea typeface="微软雅黑" panose="020B0503020204020204" charset="-122"/>
            </a:endParaRPr>
          </a:p>
          <a:p>
            <a:pPr marL="0" lvl="0" indent="0" algn="ctr" eaLnBrk="1" hangingPunct="1">
              <a:spcBef>
                <a:spcPct val="50000"/>
              </a:spcBef>
              <a:buNone/>
            </a:pPr>
            <a:r>
              <a:rPr lang="zh-CN" altLang="en-US" sz="2400" dirty="0">
                <a:latin typeface="微软雅黑" panose="020B0503020204020204" charset="-122"/>
                <a:ea typeface="微软雅黑" panose="020B0503020204020204" charset="-122"/>
              </a:rPr>
              <a:t>仿真法</a:t>
            </a:r>
            <a:endParaRPr lang="en-US" altLang="en-US" sz="2400" dirty="0">
              <a:latin typeface="微软雅黑" panose="020B0503020204020204" charset="-122"/>
              <a:ea typeface="微软雅黑" panose="020B0503020204020204" charset="-122"/>
            </a:endParaRPr>
          </a:p>
        </p:txBody>
      </p:sp>
      <p:sp>
        <p:nvSpPr>
          <p:cNvPr id="16398" name="文本框 12"/>
          <p:cNvSpPr txBox="1"/>
          <p:nvPr/>
        </p:nvSpPr>
        <p:spPr>
          <a:xfrm>
            <a:off x="3856038" y="5834063"/>
            <a:ext cx="1393825" cy="3968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eaLnBrk="1" hangingPunct="1">
              <a:spcBef>
                <a:spcPct val="50000"/>
              </a:spcBef>
              <a:buNone/>
            </a:pPr>
            <a:r>
              <a:rPr lang="en-US" altLang="en-US" sz="2000" b="1" dirty="0">
                <a:solidFill>
                  <a:srgbClr val="000000"/>
                </a:solidFill>
                <a:ea typeface="宋体" panose="02010600030101010101" pitchFamily="2" charset="-122"/>
              </a:rPr>
              <a:t>………</a:t>
            </a:r>
            <a:endParaRPr lang="en-US" altLang="en-US" sz="2000" b="1" dirty="0">
              <a:solidFill>
                <a:srgbClr val="000000"/>
              </a:solidFill>
              <a:ea typeface="宋体" panose="02010600030101010101" pitchFamily="2"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41398" y="6625749"/>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grpSp>
        <p:nvGrpSpPr>
          <p:cNvPr id="38" name="组合 37"/>
          <p:cNvGrpSpPr/>
          <p:nvPr/>
        </p:nvGrpSpPr>
        <p:grpSpPr>
          <a:xfrm>
            <a:off x="0" y="2092643"/>
            <a:ext cx="2505551" cy="2378393"/>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33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33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33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
        <p:nvSpPr>
          <p:cNvPr id="75" name="圆角矩形 74"/>
          <p:cNvSpPr/>
          <p:nvPr/>
        </p:nvSpPr>
        <p:spPr>
          <a:xfrm rot="5400000" flipH="1">
            <a:off x="5805329" y="-2132965"/>
            <a:ext cx="57150" cy="555259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5363402" y="2722894"/>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文本框 13"/>
          <p:cNvSpPr txBox="1"/>
          <p:nvPr/>
        </p:nvSpPr>
        <p:spPr>
          <a:xfrm>
            <a:off x="6844665" y="3037523"/>
            <a:ext cx="262255" cy="114300"/>
          </a:xfrm>
          <a:prstGeom prst="rect">
            <a:avLst/>
          </a:prstGeom>
          <a:noFill/>
        </p:spPr>
        <p:txBody>
          <a:bodyPr wrap="none" rtlCol="0">
            <a:spAutoFit/>
          </a:bodyPr>
          <a:p>
            <a:pPr algn="l">
              <a:lnSpc>
                <a:spcPct val="150000"/>
              </a:lnSpc>
            </a:pPr>
            <a:r>
              <a:rPr lang="zh-CN" altLang="en-US" sz="100">
                <a:solidFill>
                  <a:srgbClr val="173C5D"/>
                </a:solidFill>
                <a:latin typeface="微软雅黑" panose="020B0503020204020204" charset="-122"/>
                <a:ea typeface="微软雅黑" panose="020B0503020204020204" charset="-122"/>
              </a:rPr>
              <a:t>图3-9  玫瑰花</a:t>
            </a:r>
            <a:endParaRPr lang="zh-CN" altLang="en-US" sz="100">
              <a:solidFill>
                <a:srgbClr val="173C5D"/>
              </a:solidFill>
              <a:latin typeface="微软雅黑" panose="020B0503020204020204" charset="-122"/>
              <a:ea typeface="微软雅黑" panose="020B0503020204020204" charset="-122"/>
            </a:endParaRPr>
          </a:p>
        </p:txBody>
      </p:sp>
      <p:sp>
        <p:nvSpPr>
          <p:cNvPr id="24604" name="文本框 76" descr="e7d195523061f1c0deeec63e560781cfd59afb0ea006f2a87ABB68BF51EA6619813959095094C18C62A12F549504892A4AAA8C1554C6663626E05CA27F281A14E6983772AFC3FB97135759321DEA3D704CB8FFD9D2544D205DFD9452AF5C24171A02DC413C4E9E95A0259E43A29C8CF0063CADF8A4F89C6E74ABA5E43AE0EF4BB9CE24E58B8BC46C898B2DB6E1B2C577"/>
          <p:cNvSpPr txBox="1">
            <a:spLocks noChangeArrowheads="1"/>
          </p:cNvSpPr>
          <p:nvPr/>
        </p:nvSpPr>
        <p:spPr bwMode="auto">
          <a:xfrm>
            <a:off x="3329175" y="699341"/>
            <a:ext cx="3213731" cy="593998"/>
          </a:xfrm>
          <a:prstGeom prst="rect">
            <a:avLst/>
          </a:prstGeom>
          <a:noFill/>
          <a:ln w="9525">
            <a:noFill/>
            <a:miter lim="800000"/>
          </a:ln>
        </p:spPr>
        <p:txBody>
          <a:bodyPr wrap="square">
            <a:spAutoFit/>
          </a:bodyPr>
          <a:p>
            <a:pPr algn="ctr" fontAlgn="auto">
              <a:lnSpc>
                <a:spcPct val="150000"/>
              </a:lnSpc>
            </a:pPr>
            <a:r>
              <a:rPr lang="zh-CN" altLang="en-US" sz="2200" b="1">
                <a:solidFill>
                  <a:srgbClr val="1B2F47"/>
                </a:solidFill>
                <a:latin typeface="微软雅黑" panose="020B0503020204020204" charset="-122"/>
                <a:ea typeface="微软雅黑" panose="020B0503020204020204" charset="-122"/>
                <a:sym typeface="+mn-ea"/>
              </a:rPr>
              <a:t>玫瑰花的“生死时速”</a:t>
            </a:r>
            <a:r>
              <a:rPr lang="zh-CN" altLang="en-US" sz="2200">
                <a:solidFill>
                  <a:srgbClr val="1B2F47"/>
                </a:solidFill>
                <a:latin typeface="微软雅黑" panose="020B0503020204020204" charset="-122"/>
                <a:ea typeface="微软雅黑" panose="020B0503020204020204" charset="-122"/>
                <a:sym typeface="+mn-ea"/>
              </a:rPr>
              <a:t> </a:t>
            </a:r>
            <a:endParaRPr lang="zh-CN" altLang="en-US" sz="2200">
              <a:solidFill>
                <a:srgbClr val="1B2F47"/>
              </a:solidFill>
              <a:latin typeface="微软雅黑" panose="020B0503020204020204" charset="-122"/>
              <a:ea typeface="微软雅黑" panose="020B0503020204020204" charset="-122"/>
              <a:sym typeface="+mn-ea"/>
            </a:endParaRPr>
          </a:p>
        </p:txBody>
      </p:sp>
      <p:sp>
        <p:nvSpPr>
          <p:cNvPr id="18" name="文本框 17"/>
          <p:cNvSpPr txBox="1"/>
          <p:nvPr/>
        </p:nvSpPr>
        <p:spPr>
          <a:xfrm>
            <a:off x="2531745" y="1293495"/>
            <a:ext cx="6355080" cy="489267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南美洲厄瓜多尔中部科托帕希火山地区地势险要，山高林密，但是常年气候温暖，雨水丰富，是盛产玫瑰花和其他珍贵花卉的好地方。布里恩的“农场直达”花卉公司向北美各大城市配送的玫瑰花就是从坐落在厄瓜多尔中部科托帕希山区四周的3家大型农场定点采购的。为了避免在运输过程中进行重新包装，所有的玫瑰花在科托帕希农场收割后，立即现场包装，每150株玫瑰花包成1盒，然后装入集装箱，运送到厄瓜多尔首都基多的国际机场。根据鲜花种植专家测定，玫瑰花从农场 收割之后，在正常情况下可以保鲜14天。最科学的保鲜办法是，收割下来并准备长途运输的玫瑰花应该尽快装入纸盒并立即存储在冷藏集装箱内。在“农场直达”花卉公司的统一安排下，这些集装箱连夜运送到美国迈阿密飞机场，第二天早上，海关当局、检疫所和动植物检验所进行例行检查，然后再把鲜花发往北美各大城市的汽车站。</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77153" y="2424113"/>
            <a:ext cx="2162175" cy="2053590"/>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
        <p:nvSpPr>
          <p:cNvPr id="75" name="圆角矩形 74"/>
          <p:cNvSpPr/>
          <p:nvPr/>
        </p:nvSpPr>
        <p:spPr>
          <a:xfrm rot="5400000" flipH="1">
            <a:off x="6011069" y="-2285047"/>
            <a:ext cx="57150" cy="555259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5349432" y="3659360"/>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pic>
        <p:nvPicPr>
          <p:cNvPr id="1073742914" name="图片 1073742913"/>
          <p:cNvPicPr>
            <a:picLocks noChangeAspect="1"/>
          </p:cNvPicPr>
          <p:nvPr/>
        </p:nvPicPr>
        <p:blipFill>
          <a:blip r:embed="rId1"/>
          <a:stretch>
            <a:fillRect/>
          </a:stretch>
        </p:blipFill>
        <p:spPr>
          <a:xfrm>
            <a:off x="5761990" y="520065"/>
            <a:ext cx="3124835" cy="1971040"/>
          </a:xfrm>
          <a:prstGeom prst="rect">
            <a:avLst/>
          </a:prstGeom>
          <a:noFill/>
          <a:ln w="9525">
            <a:noFill/>
          </a:ln>
        </p:spPr>
      </p:pic>
      <p:sp>
        <p:nvSpPr>
          <p:cNvPr id="15" name="文本框 14"/>
          <p:cNvSpPr txBox="1"/>
          <p:nvPr/>
        </p:nvSpPr>
        <p:spPr>
          <a:xfrm>
            <a:off x="1582420" y="553085"/>
            <a:ext cx="4180205" cy="1938020"/>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按理说，美国人甚至加拿大人有足够的时间去欣赏来自南美洲厄瓜多尔的新鲜玫瑰花。但是在物流过程中由于遇到种种事先无法估计的不确定以素，总是会出现事与愿违、令人不愉快的事情。</a:t>
            </a:r>
            <a:endParaRPr lang="zh-CN" altLang="en-US" sz="1600">
              <a:solidFill>
                <a:srgbClr val="1B2F47"/>
              </a:solidFill>
              <a:latin typeface="微软雅黑" panose="020B0503020204020204" charset="-122"/>
              <a:ea typeface="微软雅黑" panose="020B0503020204020204" charset="-122"/>
            </a:endParaRPr>
          </a:p>
        </p:txBody>
      </p:sp>
      <p:sp>
        <p:nvSpPr>
          <p:cNvPr id="14" name="文本框 13"/>
          <p:cNvSpPr txBox="1"/>
          <p:nvPr/>
        </p:nvSpPr>
        <p:spPr>
          <a:xfrm>
            <a:off x="2406015" y="3303905"/>
            <a:ext cx="6481445" cy="304609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首先是在物流过程中的每一个环节上会出现意外“抛锚”。从科托帕希农场运出的刚刚收割的玫瑰花一经包装，必须在晚上8时之前运到基多飞机场，然后飞机必须连夜起飞，直抵迈阿密。可是在这个过程中可能会遇到飞机脱班、晚点，飞机舱容不够，装不下全部鲜花集装箱等难题。好不容易运到迈阿密国际飞机场，可能在机场仓库耽搁不少时间，冷藏装箱的温控设备失灵，箱内温度升到华氏 60度，严重影响玫瑰花的保鲜质量。等到迈阿密国际机场的美国海关官员打开集装箱检查的时候，玫瑰花几乎全部腐烂了。如果说玫瑰花还有</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77153" y="2424113"/>
            <a:ext cx="2162175" cy="2053590"/>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
        <p:nvSpPr>
          <p:cNvPr id="75" name="圆角矩形 74"/>
          <p:cNvSpPr/>
          <p:nvPr/>
        </p:nvSpPr>
        <p:spPr>
          <a:xfrm rot="5400000" flipH="1">
            <a:off x="5830094" y="-2181066"/>
            <a:ext cx="57150" cy="555259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5237672" y="3522359"/>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文本框 13"/>
          <p:cNvSpPr txBox="1"/>
          <p:nvPr/>
        </p:nvSpPr>
        <p:spPr>
          <a:xfrm>
            <a:off x="2392045" y="1120140"/>
            <a:ext cx="6751320" cy="4892675"/>
          </a:xfrm>
          <a:prstGeom prst="rect">
            <a:avLst/>
          </a:prstGeom>
          <a:noFill/>
        </p:spPr>
        <p:txBody>
          <a:bodyPr wrap="square" rtlCol="0">
            <a:spAutoFit/>
          </a:bodyPr>
          <a:p>
            <a:pPr indent="0" fontAlgn="auto">
              <a:lnSpc>
                <a:spcPct val="150000"/>
              </a:lnSpc>
            </a:pPr>
            <a:r>
              <a:rPr lang="zh-CN" altLang="en-US" sz="1600">
                <a:solidFill>
                  <a:srgbClr val="1B2F47"/>
                </a:solidFill>
                <a:latin typeface="微软雅黑" panose="020B0503020204020204" charset="-122"/>
                <a:ea typeface="微软雅黑" panose="020B0503020204020204" charset="-122"/>
              </a:rPr>
              <a:t>4天保持鲜活，那运气算是不错的了。当航空货机抵达迈阿密飞机场的时候，鲜花必须迅速运到温控仓库里，否则容易发生霉变和腐烂。把鲜花从飞机舱口运送到保温仓库的时间非常关键，但是货主为了节约运费，竟然把鲜花直接装。 </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运在敞口的卡车上，完全暴露在空气中。即使进入温控仓库，已经怒放的玫瑰花还是不够安全，必须在规定的时间内配送到南部佛罗里达州，从那里用集装箱卡车或者短程飞机运送到零售商手中。还有一些花卉批发商，竟然把玫瑰花箱子装在客机的底部货舱内，那里的条件最差，飞机在高空飞行时，货舱的气温很低，玫瑰花很容易被冻坏。</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布里恩的任务就是把不远万里来自拉丁美洲农场新鲜收割下来的玫瑰花迅速送到北美洲各大城市的消费者手中。他不只一次地发现在这个过程中的每一个环节，一旦处理不到位，都可能成为新鲜玫瑰花的保鲜“杀手”。</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77153" y="2424113"/>
            <a:ext cx="2162175" cy="2053590"/>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
        <p:nvSpPr>
          <p:cNvPr id="75" name="圆角矩形 74"/>
          <p:cNvSpPr/>
          <p:nvPr/>
        </p:nvSpPr>
        <p:spPr>
          <a:xfrm rot="5400000" flipH="1">
            <a:off x="5900579" y="-2294096"/>
            <a:ext cx="57150" cy="555259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5144962" y="3812554"/>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文本框 13"/>
          <p:cNvSpPr txBox="1"/>
          <p:nvPr/>
        </p:nvSpPr>
        <p:spPr>
          <a:xfrm>
            <a:off x="2139315" y="936625"/>
            <a:ext cx="6692265" cy="489267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每天晚上，好几架空运货机，满载着刚从拉丁美洲收割的玫瑰花，徐徐降落在迈阿密国际机场，经过简短的手续后，鲜花被装载到专程前来接运的集装箱卡车或者国内航空班机上，直接运送到国内各地的物流链配送服务站、超级市场和大卖场，再通过它们飞速传送到北芙大陆各大城市街道上的花店、小贩、快递公司和消费者手中。</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鲜花物流系统的操作过程，听起来挺不错，但是其中的酸甜苦辣，只有布里恩最清楚。这位鲜花公司老板一直在抱怨花卉货运代理、承运人和飞机场非常缺乏按时保质运输鲜花所必需的物流设备和资源，否则他的新鲜玫瑰花交易在北美市场可以搞得更加红火。</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目前，“农场直达”花卉公司分别与联邦快件公司和联合包裹服务公司签订有关提供一体化快递服务合向，通过他们的运输服务把鲜花直接运送到美国各地，而不再搭乘民航飞机，聘用卡车公司运送玫瑰花，以前的办法虽然运费低廉但是</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77153" y="2424113"/>
            <a:ext cx="2162175" cy="2053590"/>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sp>
        <p:nvSpPr>
          <p:cNvPr id="75" name="圆角矩形 74"/>
          <p:cNvSpPr/>
          <p:nvPr/>
        </p:nvSpPr>
        <p:spPr>
          <a:xfrm rot="5400000" flipH="1">
            <a:off x="5844064" y="-2365216"/>
            <a:ext cx="57150" cy="555259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5349432" y="3738894"/>
            <a:ext cx="57203" cy="5719991"/>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4" name="文本框 13"/>
          <p:cNvSpPr txBox="1"/>
          <p:nvPr/>
        </p:nvSpPr>
        <p:spPr>
          <a:xfrm>
            <a:off x="2406650" y="585470"/>
            <a:ext cx="6013450" cy="5262245"/>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事故索赔不断，往往会误事。一体化快递服务给“农场直达”花卉公司带来准时、稳定的物流服务，公司的玫瑰花生意好做多了。当然，快递服务的成本很高，但是在鲜花物流行业中，迄今没有其他替代办法。过去采用民航班机和集装箱卡车运送，抛锚或者发生耽搁，运送的鲜花就彻底完蛋。“农场直达”花卉公司在2001年用 Fedex航班运送花卉，成功率可以达到 98. 4％，失败率为1.6%，这个1.6%虽然比例不大，但是对“农场直达”和其他花卉公司来说却是一个不小的损失</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一盒150株玫瑰花，每株采购价格是 25美分，运输价格每株 20美分，每纸盒150株玫瑰花的净成本是 67.5美元，批发给花店老板或者说花商是150美元，“农场直达”从中净赚82．5美元，而花店转手的零售价是650美元，这就是说每损失一纸盒玫瑰花，仅仅花商就要觉损失500美元；损失100纸盒玫瑰，花商要损失5万美元。</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4946"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135731" y="1231106"/>
            <a:ext cx="1339691"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对点案例</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8" name="组合 37"/>
          <p:cNvGrpSpPr/>
          <p:nvPr/>
        </p:nvGrpSpPr>
        <p:grpSpPr>
          <a:xfrm>
            <a:off x="77153" y="2424113"/>
            <a:ext cx="2162175" cy="2053590"/>
            <a:chOff x="476" y="1756"/>
            <a:chExt cx="8612" cy="8612"/>
          </a:xfrm>
        </p:grpSpPr>
        <p:sp>
          <p:nvSpPr>
            <p:cNvPr id="62" name="椭圆 61"/>
            <p:cNvSpPr>
              <a:spLocks noChangeAspect="1"/>
            </p:cNvSpPr>
            <p:nvPr/>
          </p:nvSpPr>
          <p:spPr>
            <a:xfrm rot="15290454">
              <a:off x="760" y="2063"/>
              <a:ext cx="8074" cy="8074"/>
            </a:xfrm>
            <a:prstGeom prst="ellipse">
              <a:avLst/>
            </a:prstGeom>
            <a:noFill/>
            <a:ln w="28575">
              <a:gradFill>
                <a:gsLst>
                  <a:gs pos="15000">
                    <a:srgbClr val="1890FA">
                      <a:alpha val="0"/>
                    </a:srgbClr>
                  </a:gs>
                  <a:gs pos="0">
                    <a:srgbClr val="00ACFB"/>
                  </a:gs>
                  <a:gs pos="31000">
                    <a:srgbClr val="297BFA"/>
                  </a:gs>
                  <a:gs pos="47000">
                    <a:srgbClr val="9437FB"/>
                  </a:gs>
                  <a:gs pos="73000">
                    <a:srgbClr val="FC02F9">
                      <a:alpha val="0"/>
                    </a:srgbClr>
                  </a:gs>
                  <a:gs pos="56000">
                    <a:srgbClr val="FC02F9"/>
                  </a:gs>
                </a:gsLst>
                <a:lin ang="192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nvGrpSpPr>
            <p:cNvPr id="2" name="组合 1"/>
            <p:cNvGrpSpPr/>
            <p:nvPr/>
          </p:nvGrpSpPr>
          <p:grpSpPr>
            <a:xfrm>
              <a:off x="476" y="1756"/>
              <a:ext cx="8612" cy="8612"/>
              <a:chOff x="476" y="1756"/>
              <a:chExt cx="8612" cy="8612"/>
            </a:xfrm>
          </p:grpSpPr>
          <p:grpSp>
            <p:nvGrpSpPr>
              <p:cNvPr id="3" name="组合 2"/>
              <p:cNvGrpSpPr/>
              <p:nvPr/>
            </p:nvGrpSpPr>
            <p:grpSpPr>
              <a:xfrm>
                <a:off x="476" y="1756"/>
                <a:ext cx="8612" cy="8612"/>
                <a:chOff x="476" y="1756"/>
                <a:chExt cx="8612" cy="8612"/>
              </a:xfrm>
            </p:grpSpPr>
            <p:sp>
              <p:nvSpPr>
                <p:cNvPr id="7" name="椭圆 6"/>
                <p:cNvSpPr>
                  <a:spLocks noChangeAspect="1"/>
                </p:cNvSpPr>
                <p:nvPr/>
              </p:nvSpPr>
              <p:spPr>
                <a:xfrm rot="4308284">
                  <a:off x="1120" y="2423"/>
                  <a:ext cx="7354" cy="7354"/>
                </a:xfrm>
                <a:prstGeom prst="ellipse">
                  <a:avLst/>
                </a:prstGeom>
                <a:noFill/>
                <a:ln w="69850">
                  <a:gradFill>
                    <a:gsLst>
                      <a:gs pos="0">
                        <a:srgbClr val="00ECFE"/>
                      </a:gs>
                      <a:gs pos="26000">
                        <a:srgbClr val="297BFA"/>
                      </a:gs>
                      <a:gs pos="47000">
                        <a:srgbClr val="9437FB"/>
                      </a:gs>
                      <a:gs pos="73000">
                        <a:srgbClr val="FC02F9">
                          <a:alpha val="0"/>
                        </a:srgbClr>
                      </a:gs>
                      <a:gs pos="56000">
                        <a:srgbClr val="FC02F9"/>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3" name="椭圆 62"/>
                <p:cNvSpPr>
                  <a:spLocks noChangeAspect="1"/>
                </p:cNvSpPr>
                <p:nvPr/>
              </p:nvSpPr>
              <p:spPr>
                <a:xfrm rot="16820691">
                  <a:off x="476" y="1756"/>
                  <a:ext cx="8612" cy="8612"/>
                </a:xfrm>
                <a:prstGeom prst="ellipse">
                  <a:avLst/>
                </a:prstGeom>
                <a:noFill/>
                <a:ln w="50800">
                  <a:gradFill>
                    <a:gsLst>
                      <a:gs pos="0">
                        <a:srgbClr val="00ACFB"/>
                      </a:gs>
                      <a:gs pos="14674">
                        <a:srgbClr val="8056FA"/>
                      </a:gs>
                      <a:gs pos="34000">
                        <a:srgbClr val="FC02F9">
                          <a:alpha val="0"/>
                        </a:srgbClr>
                      </a:gs>
                    </a:gsLst>
                    <a:lin ang="186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grpSp>
          <p:sp>
            <p:nvSpPr>
              <p:cNvPr id="65" name="椭圆 64"/>
              <p:cNvSpPr>
                <a:spLocks noChangeAspect="1"/>
              </p:cNvSpPr>
              <p:nvPr/>
            </p:nvSpPr>
            <p:spPr>
              <a:xfrm>
                <a:off x="3778" y="3273"/>
                <a:ext cx="1832" cy="1832"/>
              </a:xfrm>
              <a:prstGeom prst="ellipse">
                <a:avLst/>
              </a:prstGeom>
              <a:solidFill>
                <a:srgbClr val="F7905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7" name="椭圆 66"/>
              <p:cNvSpPr>
                <a:spLocks noChangeAspect="1"/>
              </p:cNvSpPr>
              <p:nvPr/>
            </p:nvSpPr>
            <p:spPr>
              <a:xfrm>
                <a:off x="4373" y="3615"/>
                <a:ext cx="1830" cy="1830"/>
              </a:xfrm>
              <a:prstGeom prst="ellipse">
                <a:avLst/>
              </a:prstGeom>
              <a:solidFill>
                <a:srgbClr val="00ECFE">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8" name="椭圆 67"/>
              <p:cNvSpPr>
                <a:spLocks noChangeAspect="1"/>
              </p:cNvSpPr>
              <p:nvPr/>
            </p:nvSpPr>
            <p:spPr>
              <a:xfrm>
                <a:off x="1948" y="6465"/>
                <a:ext cx="1830" cy="1830"/>
              </a:xfrm>
              <a:prstGeom prst="ellipse">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69" name="椭圆 68"/>
              <p:cNvSpPr>
                <a:spLocks noChangeAspect="1"/>
              </p:cNvSpPr>
              <p:nvPr/>
            </p:nvSpPr>
            <p:spPr>
              <a:xfrm>
                <a:off x="2540" y="6805"/>
                <a:ext cx="1833" cy="1833"/>
              </a:xfrm>
              <a:prstGeom prst="ellipse">
                <a:avLst/>
              </a:prstGeom>
              <a:solidFill>
                <a:srgbClr val="297BFA">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0" name="椭圆 69"/>
              <p:cNvSpPr>
                <a:spLocks noChangeAspect="1"/>
              </p:cNvSpPr>
              <p:nvPr/>
            </p:nvSpPr>
            <p:spPr>
              <a:xfrm>
                <a:off x="5813" y="6465"/>
                <a:ext cx="1830" cy="1830"/>
              </a:xfrm>
              <a:prstGeom prst="ellipse">
                <a:avLst/>
              </a:prstGeom>
              <a:solidFill>
                <a:srgbClr val="FFB757"/>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71" name="椭圆 70"/>
              <p:cNvSpPr>
                <a:spLocks noChangeAspect="1"/>
              </p:cNvSpPr>
              <p:nvPr/>
            </p:nvSpPr>
            <p:spPr>
              <a:xfrm>
                <a:off x="6405" y="6805"/>
                <a:ext cx="1830" cy="1833"/>
              </a:xfrm>
              <a:prstGeom prst="ellipse">
                <a:avLst/>
              </a:prstGeom>
              <a:solidFill>
                <a:srgbClr val="FC02F9">
                  <a:alpha val="7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00"/>
              </a:p>
            </p:txBody>
          </p:sp>
          <p:sp>
            <p:nvSpPr>
              <p:cNvPr id="9" name="文本框 8"/>
              <p:cNvSpPr txBox="1"/>
              <p:nvPr/>
            </p:nvSpPr>
            <p:spPr>
              <a:xfrm>
                <a:off x="4335" y="4022"/>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2" name="文本框 11"/>
              <p:cNvSpPr txBox="1"/>
              <p:nvPr/>
            </p:nvSpPr>
            <p:spPr>
              <a:xfrm>
                <a:off x="2567" y="717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sp>
            <p:nvSpPr>
              <p:cNvPr id="13" name="文本框 12"/>
              <p:cNvSpPr txBox="1"/>
              <p:nvPr/>
            </p:nvSpPr>
            <p:spPr>
              <a:xfrm>
                <a:off x="6471" y="7214"/>
                <a:ext cx="1590" cy="2706"/>
              </a:xfrm>
              <a:prstGeom prst="rect">
                <a:avLst/>
              </a:prstGeom>
              <a:noFill/>
            </p:spPr>
            <p:txBody>
              <a:bodyPr wrap="square" rtlCol="0">
                <a:spAutoFit/>
              </a:bodyPr>
              <a:p>
                <a:r>
                  <a:rPr lang="zh-CN" altLang="en-US" sz="1800" b="1">
                    <a:latin typeface="微软雅黑" panose="020B0503020204020204" charset="-122"/>
                    <a:ea typeface="微软雅黑" panose="020B0503020204020204" charset="-122"/>
                  </a:rPr>
                  <a:t>案  例</a:t>
                </a:r>
                <a:endParaRPr lang="zh-CN" altLang="en-US" sz="1800" b="1">
                  <a:latin typeface="微软雅黑" panose="020B0503020204020204" charset="-122"/>
                  <a:ea typeface="微软雅黑" panose="020B0503020204020204" charset="-122"/>
                </a:endParaRPr>
              </a:p>
            </p:txBody>
          </p:sp>
        </p:grpSp>
      </p:grpSp>
      <p:grpSp>
        <p:nvGrpSpPr>
          <p:cNvPr id="14" name="组合 13"/>
          <p:cNvGrpSpPr/>
          <p:nvPr/>
        </p:nvGrpSpPr>
        <p:grpSpPr>
          <a:xfrm>
            <a:off x="2405856" y="1007428"/>
            <a:ext cx="6130290" cy="4349115"/>
            <a:chOff x="5289" y="1973"/>
            <a:chExt cx="12872" cy="9132"/>
          </a:xfrm>
        </p:grpSpPr>
        <p:sp>
          <p:nvSpPr>
            <p:cNvPr id="75" name="圆角矩形 74"/>
            <p:cNvSpPr/>
            <p:nvPr/>
          </p:nvSpPr>
          <p:spPr>
            <a:xfrm rot="5400000" flipH="1">
              <a:off x="12271" y="-3797"/>
              <a:ext cx="120" cy="11659"/>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sp>
          <p:nvSpPr>
            <p:cNvPr id="16" name="圆角矩形 15"/>
            <p:cNvSpPr/>
            <p:nvPr/>
          </p:nvSpPr>
          <p:spPr>
            <a:xfrm rot="5400000" flipH="1">
              <a:off x="11234" y="5040"/>
              <a:ext cx="120" cy="12010"/>
            </a:xfrm>
            <a:prstGeom prst="roundRect">
              <a:avLst>
                <a:gd name="adj" fmla="val 41696"/>
              </a:avLst>
            </a:prstGeom>
            <a:gradFill>
              <a:gsLst>
                <a:gs pos="76000">
                  <a:srgbClr val="BE1DFB"/>
                </a:gs>
                <a:gs pos="27000">
                  <a:srgbClr val="0094FA"/>
                </a:gs>
                <a:gs pos="0">
                  <a:srgbClr val="00ECFE"/>
                </a:gs>
                <a:gs pos="100000">
                  <a:srgbClr val="FC02F9"/>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p>
              <a:pPr algn="ctr" fontAlgn="auto">
                <a:spcBef>
                  <a:spcPts val="0"/>
                </a:spcBef>
                <a:spcAft>
                  <a:spcPts val="0"/>
                </a:spcAft>
                <a:defRPr/>
              </a:pPr>
              <a:endParaRPr lang="zh-CN" altLang="en-US" sz="100"/>
            </a:p>
          </p:txBody>
        </p:sp>
      </p:grpSp>
      <p:sp>
        <p:nvSpPr>
          <p:cNvPr id="15" name="文本框 14"/>
          <p:cNvSpPr txBox="1"/>
          <p:nvPr/>
        </p:nvSpPr>
        <p:spPr>
          <a:xfrm>
            <a:off x="2313305" y="1473835"/>
            <a:ext cx="6298565" cy="3415030"/>
          </a:xfrm>
          <a:prstGeom prst="rect">
            <a:avLst/>
          </a:prstGeom>
          <a:noFill/>
        </p:spPr>
        <p:txBody>
          <a:bodyPr wrap="square" rtlCol="0">
            <a:spAutoFit/>
          </a:bodyPr>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现在，由于花卉运输管理非常有效，物流服务稳定可靠，“农场直达”花卉公司向消费者承诺，从他们那里批发销产的新鲜玫瑰花可以在家里放置至少4天而不败。</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讨论：1.结合案例，请利用物流七要素来分析布里恩花卉物流公司的物流系统以及各要素之间的相互关系。</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2.根据以上案例，探讨鲜花物流的特点，请说明中国的鲜花物流系统需要在哪些方面进行改进。</a:t>
            </a:r>
            <a:endParaRPr lang="zh-CN" altLang="en-US" sz="1600">
              <a:solidFill>
                <a:srgbClr val="1B2F47"/>
              </a:solidFill>
              <a:latin typeface="微软雅黑" panose="020B0503020204020204" charset="-122"/>
              <a:ea typeface="微软雅黑" panose="020B0503020204020204" charset="-122"/>
            </a:endParaRPr>
          </a:p>
          <a:p>
            <a:pPr indent="457200" fontAlgn="auto">
              <a:lnSpc>
                <a:spcPct val="150000"/>
              </a:lnSpc>
            </a:pPr>
            <a:r>
              <a:rPr lang="zh-CN" altLang="en-US" sz="1600">
                <a:solidFill>
                  <a:srgbClr val="1B2F47"/>
                </a:solidFill>
                <a:latin typeface="微软雅黑" panose="020B0503020204020204" charset="-122"/>
                <a:ea typeface="微软雅黑" panose="020B0503020204020204" charset="-122"/>
              </a:rPr>
              <a:t>（资料来源：吴健编著,电子商务与现代物流,北京大学出版社,2014.01,第54页）</a:t>
            </a:r>
            <a:endParaRPr lang="zh-CN" altLang="en-US" sz="1600">
              <a:solidFill>
                <a:srgbClr val="1B2F47"/>
              </a:solidFill>
              <a:latin typeface="微软雅黑" panose="020B0503020204020204" charset="-122"/>
              <a:ea typeface="微软雅黑" panose="020B050302020402020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38541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92869" y="1231106"/>
            <a:ext cx="1289209" cy="414020"/>
          </a:xfrm>
          <a:prstGeom prst="rect">
            <a:avLst/>
          </a:prstGeom>
        </p:spPr>
        <p:txBody>
          <a:bodyPr wrap="square">
            <a:spAutoFit/>
          </a:bodyPr>
          <a:lstStyle/>
          <a:p>
            <a:pPr algn="l"/>
            <a:r>
              <a:rPr lang="zh-CN" altLang="zh-CN" sz="2100" b="1">
                <a:solidFill>
                  <a:schemeClr val="bg1"/>
                </a:solidFill>
                <a:latin typeface="微软雅黑" panose="020B0503020204020204" charset="-122"/>
                <a:ea typeface="微软雅黑" panose="020B0503020204020204" charset="-122"/>
                <a:cs typeface="Hiragino Sans GB W3"/>
                <a:sym typeface="+mn-ea"/>
              </a:rPr>
              <a:t>任务提出</a:t>
            </a:r>
            <a:endParaRPr lang="en-US" altLang="zh-CN" sz="2100" b="1" dirty="0">
              <a:solidFill>
                <a:schemeClr val="bg1"/>
              </a:solidFill>
              <a:latin typeface="微软雅黑" panose="020B0503020204020204" charset="-122"/>
              <a:ea typeface="微软雅黑" panose="020B0503020204020204" charset="-122"/>
              <a:cs typeface="Arial" panose="020B0604020202020204" pitchFamily="34" charset="0"/>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sp>
        <p:nvSpPr>
          <p:cNvPr id="10" name="矩形: 圆角 11"/>
          <p:cNvSpPr/>
          <p:nvPr/>
        </p:nvSpPr>
        <p:spPr>
          <a:xfrm>
            <a:off x="8483472" y="5613515"/>
            <a:ext cx="332100" cy="331559"/>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 name="文本框 10"/>
          <p:cNvSpPr txBox="1"/>
          <p:nvPr/>
        </p:nvSpPr>
        <p:spPr>
          <a:xfrm>
            <a:off x="8508575" y="5663878"/>
            <a:ext cx="331470" cy="252730"/>
          </a:xfrm>
          <a:prstGeom prst="rect">
            <a:avLst/>
          </a:prstGeom>
          <a:noFill/>
        </p:spPr>
        <p:txBody>
          <a:bodyPr wrap="none" rtlCol="0">
            <a:spAutoFit/>
          </a:bodyPr>
          <a:lstStyle/>
          <a:p>
            <a:r>
              <a:rPr lang="en-US" altLang="zh-CN" sz="1050" b="1" dirty="0">
                <a:solidFill>
                  <a:schemeClr val="bg1"/>
                </a:solidFill>
                <a:latin typeface="Arial" panose="020B0604020202020204" pitchFamily="34" charset="0"/>
                <a:cs typeface="Arial" panose="020B0604020202020204" pitchFamily="34" charset="0"/>
              </a:rPr>
              <a:t>0</a:t>
            </a:r>
            <a:r>
              <a:rPr lang="en-US" sz="1050" b="1" dirty="0">
                <a:solidFill>
                  <a:schemeClr val="bg1"/>
                </a:solidFill>
                <a:latin typeface="Arial" panose="020B0604020202020204" pitchFamily="34" charset="0"/>
                <a:cs typeface="Arial" panose="020B0604020202020204" pitchFamily="34" charset="0"/>
              </a:rPr>
              <a:t>1</a:t>
            </a:r>
            <a:endParaRPr lang="en-US" sz="1050" b="1" dirty="0">
              <a:solidFill>
                <a:schemeClr val="bg1"/>
              </a:solidFill>
              <a:latin typeface="Arial" panose="020B0604020202020204" pitchFamily="34" charset="0"/>
              <a:cs typeface="Arial" panose="020B0604020202020204" pitchFamily="34" charset="0"/>
            </a:endParaRPr>
          </a:p>
        </p:txBody>
      </p:sp>
      <p:grpSp>
        <p:nvGrpSpPr>
          <p:cNvPr id="2" name="组合 1"/>
          <p:cNvGrpSpPr/>
          <p:nvPr/>
        </p:nvGrpSpPr>
        <p:grpSpPr>
          <a:xfrm>
            <a:off x="308610" y="1463040"/>
            <a:ext cx="8676640" cy="5180965"/>
            <a:chOff x="648" y="2107"/>
            <a:chExt cx="18012" cy="8716"/>
          </a:xfrm>
        </p:grpSpPr>
        <p:sp>
          <p:nvSpPr>
            <p:cNvPr id="7" name="圆角矩形 6"/>
            <p:cNvSpPr/>
            <p:nvPr/>
          </p:nvSpPr>
          <p:spPr>
            <a:xfrm>
              <a:off x="648" y="3390"/>
              <a:ext cx="18012" cy="7433"/>
            </a:xfrm>
            <a:prstGeom prst="roundRect">
              <a:avLst>
                <a:gd name="adj" fmla="val 3871"/>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1" lang="zh-CN" altLang="en-US" sz="100"/>
            </a:p>
          </p:txBody>
        </p:sp>
        <p:sp>
          <p:nvSpPr>
            <p:cNvPr id="15" name="矩形 14"/>
            <p:cNvSpPr>
              <a:spLocks noChangeArrowheads="1"/>
            </p:cNvSpPr>
            <p:nvPr/>
          </p:nvSpPr>
          <p:spPr bwMode="auto">
            <a:xfrm>
              <a:off x="3313" y="2107"/>
              <a:ext cx="12967" cy="1297"/>
            </a:xfrm>
            <a:prstGeom prst="rect">
              <a:avLst/>
            </a:prstGeom>
            <a:solidFill>
              <a:schemeClr val="accent2"/>
            </a:solidFill>
            <a:ln w="9525">
              <a:solidFill>
                <a:schemeClr val="accent2"/>
              </a:solidFill>
              <a:miter lim="800000"/>
            </a:ln>
          </p:spPr>
          <p:txBody>
            <a:bodyPr anchor="ctr"/>
            <a:lstStyle/>
            <a:p>
              <a:pPr algn="ctr"/>
              <a:r>
                <a:rPr lang="zh-CN" altLang="zh-CN" sz="3000" b="1">
                  <a:solidFill>
                    <a:schemeClr val="bg1"/>
                  </a:solidFill>
                  <a:latin typeface="微软雅黑" panose="020B0503020204020204" charset="-122"/>
                  <a:ea typeface="微软雅黑" panose="020B0503020204020204" charset="-122"/>
                  <a:cs typeface="Hiragino Sans GB W3"/>
                </a:rPr>
                <a:t>任务提出</a:t>
              </a:r>
              <a:endParaRPr lang="zh-CN" altLang="zh-CN" sz="3000" b="1">
                <a:solidFill>
                  <a:schemeClr val="bg1"/>
                </a:solidFill>
                <a:latin typeface="微软雅黑" panose="020B0503020204020204" charset="-122"/>
                <a:ea typeface="微软雅黑" panose="020B0503020204020204" charset="-122"/>
                <a:cs typeface="Hiragino Sans GB W3"/>
              </a:endParaRPr>
            </a:p>
          </p:txBody>
        </p:sp>
      </p:grpSp>
      <p:pic>
        <p:nvPicPr>
          <p:cNvPr id="3" name="图片 -2147482623"/>
          <p:cNvPicPr>
            <a:picLocks noChangeAspect="1"/>
          </p:cNvPicPr>
          <p:nvPr/>
        </p:nvPicPr>
        <p:blipFill>
          <a:blip r:embed="rId1"/>
          <a:stretch>
            <a:fillRect/>
          </a:stretch>
        </p:blipFill>
        <p:spPr>
          <a:xfrm>
            <a:off x="1429226" y="2074069"/>
            <a:ext cx="6612731" cy="1390650"/>
          </a:xfrm>
          <a:prstGeom prst="rect">
            <a:avLst/>
          </a:prstGeom>
          <a:noFill/>
          <a:ln w="9525">
            <a:noFill/>
          </a:ln>
        </p:spPr>
      </p:pic>
      <p:sp>
        <p:nvSpPr>
          <p:cNvPr id="9" name="文本框 8"/>
          <p:cNvSpPr txBox="1"/>
          <p:nvPr/>
        </p:nvSpPr>
        <p:spPr>
          <a:xfrm>
            <a:off x="2849404" y="3367088"/>
            <a:ext cx="468630" cy="114300"/>
          </a:xfrm>
          <a:prstGeom prst="rect">
            <a:avLst/>
          </a:prstGeom>
          <a:noFill/>
        </p:spPr>
        <p:txBody>
          <a:bodyPr wrap="none" rtlCol="0">
            <a:spAutoFit/>
          </a:bodyPr>
          <a:p>
            <a:pPr algn="l">
              <a:lnSpc>
                <a:spcPct val="150000"/>
              </a:lnSpc>
            </a:pPr>
            <a:r>
              <a:rPr lang="zh-CN" altLang="en-US" sz="100">
                <a:solidFill>
                  <a:srgbClr val="173C5D"/>
                </a:solidFill>
                <a:latin typeface="微软雅黑" panose="020B0503020204020204" charset="-122"/>
                <a:ea typeface="微软雅黑" panose="020B0503020204020204" charset="-122"/>
              </a:rPr>
              <a:t>图3-1 2015年度全国零售电商用户满意度TOP20榜</a:t>
            </a:r>
            <a:endParaRPr lang="zh-CN" altLang="en-US" sz="100">
              <a:solidFill>
                <a:srgbClr val="173C5D"/>
              </a:solidFill>
              <a:latin typeface="微软雅黑" panose="020B0503020204020204" charset="-122"/>
              <a:ea typeface="微软雅黑" panose="020B0503020204020204" charset="-122"/>
            </a:endParaRPr>
          </a:p>
        </p:txBody>
      </p:sp>
      <p:sp>
        <p:nvSpPr>
          <p:cNvPr id="12" name="矩形 11"/>
          <p:cNvSpPr>
            <a:spLocks noChangeArrowheads="1"/>
          </p:cNvSpPr>
          <p:nvPr/>
        </p:nvSpPr>
        <p:spPr bwMode="auto">
          <a:xfrm>
            <a:off x="480695" y="3482340"/>
            <a:ext cx="8228965" cy="2953385"/>
          </a:xfrm>
          <a:prstGeom prst="rect">
            <a:avLst/>
          </a:prstGeom>
          <a:noFill/>
          <a:ln w="9525">
            <a:noFill/>
            <a:miter lim="800000"/>
          </a:ln>
        </p:spPr>
        <p:txBody>
          <a:bodyPr wrap="square">
            <a:spAutoFit/>
          </a:bodyPr>
          <a:p>
            <a:pPr fontAlgn="auto">
              <a:lnSpc>
                <a:spcPct val="150000"/>
              </a:lnSpc>
            </a:pPr>
            <a:r>
              <a:rPr lang="en-US" sz="2800">
                <a:latin typeface="Hiragino Sans GB W3"/>
                <a:ea typeface="Hiragino Sans GB W3"/>
                <a:cs typeface="Hiragino Sans GB W3"/>
              </a:rPr>
              <a:t>   </a:t>
            </a:r>
            <a:r>
              <a:rPr lang="zh-CN" altLang="zh-CN" sz="1600">
                <a:solidFill>
                  <a:srgbClr val="1B2F47"/>
                </a:solidFill>
                <a:latin typeface="微软雅黑" panose="020B0503020204020204" charset="-122"/>
                <a:ea typeface="微软雅黑" panose="020B0503020204020204" charset="-122"/>
                <a:cs typeface="Hiragino Sans GB W3"/>
              </a:rPr>
              <a:t>京东商城发布的2016财年第二季度财报显示，截至2016年6月30日，京东在全国运营234个大型仓库，总面积约520万平方米。京东运营的配送站和自提点达到6756个，物流网络覆盖全国2639个区县，能为消费者提供211限时达、次日达、夜间配和三小时极速达，GIS包裹实时追踪、售后100分、快速退换货以及家电上门安装等一系列专业服务。京东之所以能从传统的物流升级到快物流服务，这背后是一套复杂的物流系统的有效支撑，京东称之为“青龙”。青龙系统的核心要素包括：仓库、分拣中心、配送站、配送员。</a:t>
            </a:r>
            <a:endParaRPr lang="zh-CN" altLang="zh-CN" sz="1600">
              <a:solidFill>
                <a:srgbClr val="1B2F47"/>
              </a:solidFill>
              <a:latin typeface="微软雅黑" panose="020B0503020204020204" charset="-122"/>
              <a:ea typeface="微软雅黑" panose="020B0503020204020204" charset="-122"/>
              <a:cs typeface="Hiragino Sans GB W3"/>
            </a:endParaRPr>
          </a:p>
          <a:p>
            <a:pPr fontAlgn="auto">
              <a:lnSpc>
                <a:spcPct val="150000"/>
              </a:lnSpc>
            </a:pPr>
            <a:r>
              <a:rPr lang="zh-CN" altLang="zh-CN" sz="1600">
                <a:solidFill>
                  <a:srgbClr val="1B2F47"/>
                </a:solidFill>
                <a:latin typeface="微软雅黑" panose="020B0503020204020204" charset="-122"/>
                <a:ea typeface="微软雅黑" panose="020B0503020204020204" charset="-122"/>
                <a:cs typeface="Hiragino Sans GB W3"/>
              </a:rPr>
              <a:t>       什么是物流系统？京东物流“青龙系统”为何如此迅速？</a:t>
            </a:r>
            <a:endParaRPr lang="zh-CN" altLang="zh-CN" sz="1600">
              <a:solidFill>
                <a:srgbClr val="1B2F47"/>
              </a:solidFill>
              <a:latin typeface="微软雅黑" panose="020B0503020204020204" charset="-122"/>
              <a:ea typeface="微软雅黑" panose="020B0503020204020204" charset="-122"/>
              <a:cs typeface="Hiragino Sans GB W3"/>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385411"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92869" y="1231106"/>
            <a:ext cx="1289209" cy="414020"/>
          </a:xfrm>
          <a:prstGeom prst="rect">
            <a:avLst/>
          </a:prstGeom>
        </p:spPr>
        <p:txBody>
          <a:bodyPr wrap="square">
            <a:spAutoFit/>
          </a:bodyPr>
          <a:lstStyle/>
          <a:p>
            <a:pPr algn="l"/>
            <a:r>
              <a:rPr lang="zh-CN" altLang="zh-CN" sz="2100" b="1">
                <a:solidFill>
                  <a:schemeClr val="bg1"/>
                </a:solidFill>
                <a:latin typeface="微软雅黑" panose="020B0503020204020204" charset="-122"/>
                <a:ea typeface="微软雅黑" panose="020B0503020204020204" charset="-122"/>
                <a:cs typeface="Hiragino Sans GB W3"/>
                <a:sym typeface="+mn-ea"/>
              </a:rPr>
              <a:t>任务目标</a:t>
            </a:r>
            <a:endParaRPr lang="zh-CN" altLang="zh-CN" sz="2100" b="1">
              <a:solidFill>
                <a:schemeClr val="bg1"/>
              </a:solidFill>
              <a:latin typeface="微软雅黑" panose="020B0503020204020204" charset="-122"/>
              <a:ea typeface="微软雅黑" panose="020B0503020204020204" charset="-122"/>
              <a:cs typeface="Hiragino Sans GB W3"/>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cxnSp>
        <p:nvCxnSpPr>
          <p:cNvPr id="8" name="直接连接符 7"/>
          <p:cNvCxnSpPr/>
          <p:nvPr/>
        </p:nvCxnSpPr>
        <p:spPr>
          <a:xfrm flipH="1">
            <a:off x="225523" y="5779294"/>
            <a:ext cx="8661303" cy="0"/>
          </a:xfrm>
          <a:prstGeom prst="line">
            <a:avLst/>
          </a:prstGeom>
          <a:ln w="38100">
            <a:solidFill>
              <a:srgbClr val="1B2F47"/>
            </a:solidFill>
          </a:ln>
        </p:spPr>
        <p:style>
          <a:lnRef idx="1">
            <a:schemeClr val="accent1"/>
          </a:lnRef>
          <a:fillRef idx="0">
            <a:schemeClr val="accent1"/>
          </a:fillRef>
          <a:effectRef idx="0">
            <a:schemeClr val="accent1"/>
          </a:effectRef>
          <a:fontRef idx="minor">
            <a:schemeClr val="tx1"/>
          </a:fontRef>
        </p:style>
      </p:cxnSp>
      <p:sp>
        <p:nvSpPr>
          <p:cNvPr id="7" name="圆角矩形 6"/>
          <p:cNvSpPr/>
          <p:nvPr/>
        </p:nvSpPr>
        <p:spPr>
          <a:xfrm>
            <a:off x="1452563" y="2680811"/>
            <a:ext cx="6410325" cy="1665923"/>
          </a:xfrm>
          <a:prstGeom prst="roundRect">
            <a:avLst>
              <a:gd name="adj" fmla="val 3871"/>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1" lang="zh-CN" altLang="en-US" sz="100"/>
          </a:p>
        </p:txBody>
      </p:sp>
      <p:sp>
        <p:nvSpPr>
          <p:cNvPr id="14" name="矩形 13"/>
          <p:cNvSpPr>
            <a:spLocks noChangeArrowheads="1"/>
          </p:cNvSpPr>
          <p:nvPr/>
        </p:nvSpPr>
        <p:spPr bwMode="auto">
          <a:xfrm>
            <a:off x="1609725" y="2717006"/>
            <a:ext cx="6126480" cy="1337945"/>
          </a:xfrm>
          <a:prstGeom prst="rect">
            <a:avLst/>
          </a:prstGeom>
          <a:noFill/>
          <a:ln w="9525">
            <a:noFill/>
            <a:miter lim="800000"/>
          </a:ln>
        </p:spPr>
        <p:txBody>
          <a:bodyPr wrap="square">
            <a:spAutoFit/>
          </a:bodyPr>
          <a:lstStyle/>
          <a:p>
            <a:pPr fontAlgn="auto">
              <a:lnSpc>
                <a:spcPct val="150000"/>
              </a:lnSpc>
            </a:pPr>
            <a:r>
              <a:rPr lang="en-US" sz="2100">
                <a:latin typeface="Hiragino Sans GB W3"/>
                <a:ea typeface="Hiragino Sans GB W3"/>
                <a:cs typeface="Hiragino Sans GB W3"/>
              </a:rPr>
              <a:t>   </a:t>
            </a:r>
            <a:r>
              <a:rPr lang="zh-CN" altLang="zh-CN" sz="1650">
                <a:solidFill>
                  <a:srgbClr val="1B2F47"/>
                </a:solidFill>
                <a:latin typeface="微软雅黑" panose="020B0503020204020204" charset="-122"/>
                <a:ea typeface="微软雅黑" panose="020B0503020204020204" charset="-122"/>
                <a:cs typeface="Hiragino Sans GB W3"/>
              </a:rPr>
              <a:t>明确物流系统认知目标，对物流系统的概念和特征认真学习，熟知相关内容，理论与实践相结合，从实践中熟悉掌握所学理论，初步培养学生利用系统思想解决问题的能力。</a:t>
            </a:r>
            <a:endParaRPr lang="zh-CN" altLang="zh-CN" sz="1650">
              <a:solidFill>
                <a:srgbClr val="1B2F47"/>
              </a:solidFill>
              <a:latin typeface="微软雅黑" panose="020B0503020204020204" charset="-122"/>
              <a:ea typeface="微软雅黑" panose="020B0503020204020204" charset="-122"/>
              <a:cs typeface="Hiragino Sans GB W3"/>
            </a:endParaRPr>
          </a:p>
        </p:txBody>
      </p:sp>
      <p:sp>
        <p:nvSpPr>
          <p:cNvPr id="15" name="矩形 14"/>
          <p:cNvSpPr>
            <a:spLocks noChangeArrowheads="1"/>
          </p:cNvSpPr>
          <p:nvPr/>
        </p:nvSpPr>
        <p:spPr bwMode="auto">
          <a:xfrm>
            <a:off x="1577816" y="2005489"/>
            <a:ext cx="6175534" cy="675323"/>
          </a:xfrm>
          <a:prstGeom prst="rect">
            <a:avLst/>
          </a:prstGeom>
          <a:solidFill>
            <a:schemeClr val="accent2"/>
          </a:solidFill>
          <a:ln w="9525">
            <a:solidFill>
              <a:schemeClr val="accent2"/>
            </a:solidFill>
            <a:miter lim="800000"/>
          </a:ln>
        </p:spPr>
        <p:txBody>
          <a:bodyPr anchor="ctr"/>
          <a:lstStyle/>
          <a:p>
            <a:pPr algn="ctr"/>
            <a:r>
              <a:rPr lang="zh-CN" altLang="zh-CN" sz="3000" b="1">
                <a:solidFill>
                  <a:schemeClr val="bg1"/>
                </a:solidFill>
                <a:latin typeface="微软雅黑" panose="020B0503020204020204" charset="-122"/>
                <a:ea typeface="微软雅黑" panose="020B0503020204020204" charset="-122"/>
                <a:cs typeface="Hiragino Sans GB W3"/>
              </a:rPr>
              <a:t>任务目标</a:t>
            </a:r>
            <a:endParaRPr lang="zh-CN" altLang="zh-CN" sz="3000" b="1">
              <a:solidFill>
                <a:schemeClr val="bg1"/>
              </a:solidFill>
              <a:latin typeface="微软雅黑" panose="020B0503020204020204" charset="-122"/>
              <a:ea typeface="微软雅黑" panose="020B0503020204020204" charset="-122"/>
              <a:cs typeface="Hiragino Sans GB W3"/>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1"/>
          <p:cNvSpPr/>
          <p:nvPr/>
        </p:nvSpPr>
        <p:spPr>
          <a:xfrm>
            <a:off x="0" y="1208246"/>
            <a:ext cx="1475423" cy="434340"/>
          </a:xfrm>
          <a:prstGeom prst="roundRect">
            <a:avLst>
              <a:gd name="adj" fmla="val 0"/>
            </a:avLst>
          </a:prstGeom>
          <a:solidFill>
            <a:srgbClr val="1B2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5" name="矩形 4"/>
          <p:cNvSpPr/>
          <p:nvPr/>
        </p:nvSpPr>
        <p:spPr>
          <a:xfrm>
            <a:off x="266224" y="1231106"/>
            <a:ext cx="1036320" cy="414020"/>
          </a:xfrm>
          <a:prstGeom prst="rect">
            <a:avLst/>
          </a:prstGeom>
        </p:spPr>
        <p:txBody>
          <a:bodyPr wrap="square">
            <a:spAutoFit/>
          </a:bodyPr>
          <a:lstStyle/>
          <a:p>
            <a:pPr algn="l"/>
            <a:r>
              <a:rPr lang="zh-CN" altLang="en-US" sz="2100" b="1">
                <a:solidFill>
                  <a:schemeClr val="bg1"/>
                </a:solidFill>
                <a:latin typeface="微软雅黑" panose="020B0503020204020204" charset="-122"/>
                <a:ea typeface="微软雅黑" panose="020B0503020204020204" charset="-122"/>
                <a:sym typeface="+mn-ea"/>
              </a:rPr>
              <a:t>小提示</a:t>
            </a:r>
            <a:endParaRPr lang="zh-CN" altLang="en-US" sz="2100" b="1">
              <a:solidFill>
                <a:schemeClr val="bg1"/>
              </a:solidFill>
              <a:latin typeface="微软雅黑" panose="020B0503020204020204" charset="-122"/>
              <a:ea typeface="微软雅黑" panose="020B0503020204020204" charset="-122"/>
              <a:sym typeface="+mn-ea"/>
            </a:endParaRPr>
          </a:p>
        </p:txBody>
      </p:sp>
      <p:sp>
        <p:nvSpPr>
          <p:cNvPr id="6" name="矩形: 圆角 11"/>
          <p:cNvSpPr/>
          <p:nvPr/>
        </p:nvSpPr>
        <p:spPr>
          <a:xfrm>
            <a:off x="1" y="936058"/>
            <a:ext cx="1385888" cy="269132"/>
          </a:xfrm>
          <a:prstGeom prst="roundRect">
            <a:avLst>
              <a:gd name="adj" fmla="val 0"/>
            </a:avLst>
          </a:prstGeom>
          <a:solidFill>
            <a:srgbClr val="E74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3" name="组合 2"/>
          <p:cNvGrpSpPr/>
          <p:nvPr/>
        </p:nvGrpSpPr>
        <p:grpSpPr>
          <a:xfrm>
            <a:off x="309245" y="1862455"/>
            <a:ext cx="8597265" cy="4737735"/>
            <a:chOff x="649" y="2111"/>
            <a:chExt cx="18228" cy="7876"/>
          </a:xfrm>
        </p:grpSpPr>
        <p:grpSp>
          <p:nvGrpSpPr>
            <p:cNvPr id="27" name="组合 26"/>
            <p:cNvGrpSpPr/>
            <p:nvPr/>
          </p:nvGrpSpPr>
          <p:grpSpPr>
            <a:xfrm>
              <a:off x="649" y="2111"/>
              <a:ext cx="16375" cy="7876"/>
              <a:chOff x="1625" y="2221"/>
              <a:chExt cx="15871" cy="7876"/>
            </a:xfrm>
          </p:grpSpPr>
          <p:grpSp>
            <p:nvGrpSpPr>
              <p:cNvPr id="10251" name="组合 30"/>
              <p:cNvGrpSpPr/>
              <p:nvPr/>
            </p:nvGrpSpPr>
            <p:grpSpPr>
              <a:xfrm rot="0">
                <a:off x="4389" y="2809"/>
                <a:ext cx="2135" cy="2134"/>
                <a:chOff x="-229478" y="-296034"/>
                <a:chExt cx="850585" cy="850244"/>
              </a:xfrm>
            </p:grpSpPr>
            <p:sp>
              <p:nvSpPr>
                <p:cNvPr id="10252" name="椭圆 31"/>
                <p:cNvSpPr/>
                <p:nvPr/>
              </p:nvSpPr>
              <p:spPr>
                <a:xfrm>
                  <a:off x="-229478" y="-296034"/>
                  <a:ext cx="850585" cy="850244"/>
                </a:xfrm>
                <a:prstGeom prst="ellipse">
                  <a:avLst/>
                </a:prstGeom>
                <a:solidFill>
                  <a:srgbClr val="B82B14"/>
                </a:solidFill>
                <a:ln w="9525">
                  <a:noFill/>
                </a:ln>
              </p:spPr>
              <p:txBody>
                <a:bodyPr anchor="ctr"/>
                <a:p>
                  <a:pPr lvl="0" algn="ctr" eaLnBrk="1" hangingPunct="1"/>
                  <a:endParaRPr lang="zh-CN" altLang="en-US" sz="100" dirty="0">
                    <a:solidFill>
                      <a:srgbClr val="FFFFFF"/>
                    </a:solidFill>
                    <a:latin typeface="Calibri" panose="020F0502020204030204" charset="0"/>
                    <a:ea typeface="宋体" panose="02010600030101010101" pitchFamily="2" charset="-122"/>
                  </a:endParaRPr>
                </a:p>
              </p:txBody>
            </p:sp>
            <p:sp>
              <p:nvSpPr>
                <p:cNvPr id="10253" name="Freeform 13"/>
                <p:cNvSpPr>
                  <a:spLocks noEditPoints="1"/>
                </p:cNvSpPr>
                <p:nvPr/>
              </p:nvSpPr>
              <p:spPr>
                <a:xfrm>
                  <a:off x="17714" y="-189253"/>
                  <a:ext cx="334143" cy="615467"/>
                </a:xfrm>
                <a:custGeom>
                  <a:avLst/>
                  <a:gdLst/>
                  <a:ahLst/>
                  <a:cxnLst>
                    <a:cxn ang="0">
                      <a:pos x="3567" y="115855"/>
                    </a:cxn>
                    <a:cxn ang="0">
                      <a:pos x="24967" y="137243"/>
                    </a:cxn>
                    <a:cxn ang="0">
                      <a:pos x="30317" y="135461"/>
                    </a:cxn>
                    <a:cxn ang="0">
                      <a:pos x="212218" y="74860"/>
                    </a:cxn>
                    <a:cxn ang="0">
                      <a:pos x="212218" y="53471"/>
                    </a:cxn>
                    <a:cxn ang="0">
                      <a:pos x="187251" y="40995"/>
                    </a:cxn>
                    <a:cxn ang="0">
                      <a:pos x="5350" y="101596"/>
                    </a:cxn>
                    <a:cxn ang="0">
                      <a:pos x="192601" y="49907"/>
                    </a:cxn>
                    <a:cxn ang="0">
                      <a:pos x="203301" y="62383"/>
                    </a:cxn>
                    <a:cxn ang="0">
                      <a:pos x="197951" y="74860"/>
                    </a:cxn>
                    <a:cxn ang="0">
                      <a:pos x="24967" y="126549"/>
                    </a:cxn>
                    <a:cxn ang="0">
                      <a:pos x="16050" y="119420"/>
                    </a:cxn>
                    <a:cxn ang="0">
                      <a:pos x="14267" y="105161"/>
                    </a:cxn>
                    <a:cxn ang="0">
                      <a:pos x="189034" y="49907"/>
                    </a:cxn>
                    <a:cxn ang="0">
                      <a:pos x="24967" y="76642"/>
                    </a:cxn>
                    <a:cxn ang="0">
                      <a:pos x="117701" y="49907"/>
                    </a:cxn>
                    <a:cxn ang="0">
                      <a:pos x="130184" y="17824"/>
                    </a:cxn>
                    <a:cxn ang="0">
                      <a:pos x="16050" y="30300"/>
                    </a:cxn>
                    <a:cxn ang="0">
                      <a:pos x="5350" y="62383"/>
                    </a:cxn>
                    <a:cxn ang="0">
                      <a:pos x="108784" y="14259"/>
                    </a:cxn>
                    <a:cxn ang="0">
                      <a:pos x="119484" y="21389"/>
                    </a:cxn>
                    <a:cxn ang="0">
                      <a:pos x="115917" y="39212"/>
                    </a:cxn>
                    <a:cxn ang="0">
                      <a:pos x="24967" y="65948"/>
                    </a:cxn>
                    <a:cxn ang="0">
                      <a:pos x="14267" y="53471"/>
                    </a:cxn>
                    <a:cxn ang="0">
                      <a:pos x="214001" y="180021"/>
                    </a:cxn>
                    <a:cxn ang="0">
                      <a:pos x="187251" y="160414"/>
                    </a:cxn>
                    <a:cxn ang="0">
                      <a:pos x="128401" y="196062"/>
                    </a:cxn>
                    <a:cxn ang="0">
                      <a:pos x="98084" y="245969"/>
                    </a:cxn>
                    <a:cxn ang="0">
                      <a:pos x="94517" y="176456"/>
                    </a:cxn>
                    <a:cxn ang="0">
                      <a:pos x="212218" y="135461"/>
                    </a:cxn>
                    <a:cxn ang="0">
                      <a:pos x="212218" y="114072"/>
                    </a:cxn>
                    <a:cxn ang="0">
                      <a:pos x="16050" y="151502"/>
                    </a:cxn>
                    <a:cxn ang="0">
                      <a:pos x="1783" y="172891"/>
                    </a:cxn>
                    <a:cxn ang="0">
                      <a:pos x="5350" y="181803"/>
                    </a:cxn>
                    <a:cxn ang="0">
                      <a:pos x="19617" y="196062"/>
                    </a:cxn>
                    <a:cxn ang="0">
                      <a:pos x="49934" y="215668"/>
                    </a:cxn>
                    <a:cxn ang="0">
                      <a:pos x="30317" y="245969"/>
                    </a:cxn>
                    <a:cxn ang="0">
                      <a:pos x="71334" y="372518"/>
                    </a:cxn>
                    <a:cxn ang="0">
                      <a:pos x="94517" y="401036"/>
                    </a:cxn>
                    <a:cxn ang="0">
                      <a:pos x="155151" y="381430"/>
                    </a:cxn>
                    <a:cxn ang="0">
                      <a:pos x="196168" y="333305"/>
                    </a:cxn>
                    <a:cxn ang="0">
                      <a:pos x="176551" y="245969"/>
                    </a:cxn>
                    <a:cxn ang="0">
                      <a:pos x="185468" y="208539"/>
                    </a:cxn>
                    <a:cxn ang="0">
                      <a:pos x="214001" y="180021"/>
                    </a:cxn>
                    <a:cxn ang="0">
                      <a:pos x="83817" y="180021"/>
                    </a:cxn>
                    <a:cxn ang="0">
                      <a:pos x="87384" y="245969"/>
                    </a:cxn>
                    <a:cxn ang="0">
                      <a:pos x="62417" y="215668"/>
                    </a:cxn>
                    <a:cxn ang="0">
                      <a:pos x="42800" y="192497"/>
                    </a:cxn>
                    <a:cxn ang="0">
                      <a:pos x="21400" y="185368"/>
                    </a:cxn>
                    <a:cxn ang="0">
                      <a:pos x="14267" y="172891"/>
                    </a:cxn>
                    <a:cxn ang="0">
                      <a:pos x="14267" y="165762"/>
                    </a:cxn>
                    <a:cxn ang="0">
                      <a:pos x="21400" y="160414"/>
                    </a:cxn>
                    <a:cxn ang="0">
                      <a:pos x="42800" y="153285"/>
                    </a:cxn>
                    <a:cxn ang="0">
                      <a:pos x="192601" y="110508"/>
                    </a:cxn>
                    <a:cxn ang="0">
                      <a:pos x="203301" y="122984"/>
                    </a:cxn>
                    <a:cxn ang="0">
                      <a:pos x="197951" y="135461"/>
                    </a:cxn>
                    <a:cxn ang="0">
                      <a:pos x="76684" y="174673"/>
                    </a:cxn>
                    <a:cxn ang="0">
                      <a:pos x="183684" y="197844"/>
                    </a:cxn>
                    <a:cxn ang="0">
                      <a:pos x="164068" y="245969"/>
                    </a:cxn>
                    <a:cxn ang="0">
                      <a:pos x="139101" y="196062"/>
                    </a:cxn>
                    <a:cxn ang="0">
                      <a:pos x="189034" y="171109"/>
                    </a:cxn>
                    <a:cxn ang="0">
                      <a:pos x="203301" y="183585"/>
                    </a:cxn>
                  </a:cxnLst>
                  <a:pathLst>
                    <a:path w="122" h="225">
                      <a:moveTo>
                        <a:pt x="3" y="57"/>
                      </a:moveTo>
                      <a:cubicBezTo>
                        <a:pt x="1" y="59"/>
                        <a:pt x="1" y="62"/>
                        <a:pt x="2" y="65"/>
                      </a:cubicBezTo>
                      <a:cubicBezTo>
                        <a:pt x="3" y="69"/>
                        <a:pt x="3" y="69"/>
                        <a:pt x="3" y="69"/>
                      </a:cubicBezTo>
                      <a:cubicBezTo>
                        <a:pt x="4" y="74"/>
                        <a:pt x="9" y="77"/>
                        <a:pt x="14" y="77"/>
                      </a:cubicBezTo>
                      <a:cubicBezTo>
                        <a:pt x="14" y="77"/>
                        <a:pt x="14" y="77"/>
                        <a:pt x="14" y="77"/>
                      </a:cubicBezTo>
                      <a:cubicBezTo>
                        <a:pt x="15" y="77"/>
                        <a:pt x="16" y="77"/>
                        <a:pt x="17" y="76"/>
                      </a:cubicBezTo>
                      <a:cubicBezTo>
                        <a:pt x="112" y="48"/>
                        <a:pt x="112" y="48"/>
                        <a:pt x="112" y="48"/>
                      </a:cubicBezTo>
                      <a:cubicBezTo>
                        <a:pt x="115" y="47"/>
                        <a:pt x="118" y="45"/>
                        <a:pt x="119" y="42"/>
                      </a:cubicBezTo>
                      <a:cubicBezTo>
                        <a:pt x="120" y="40"/>
                        <a:pt x="121" y="37"/>
                        <a:pt x="120" y="34"/>
                      </a:cubicBezTo>
                      <a:cubicBezTo>
                        <a:pt x="119" y="30"/>
                        <a:pt x="119" y="30"/>
                        <a:pt x="119" y="30"/>
                      </a:cubicBezTo>
                      <a:cubicBezTo>
                        <a:pt x="117" y="25"/>
                        <a:pt x="113" y="22"/>
                        <a:pt x="108" y="22"/>
                      </a:cubicBezTo>
                      <a:cubicBezTo>
                        <a:pt x="107" y="22"/>
                        <a:pt x="106" y="22"/>
                        <a:pt x="105" y="23"/>
                      </a:cubicBezTo>
                      <a:cubicBezTo>
                        <a:pt x="9" y="51"/>
                        <a:pt x="9" y="51"/>
                        <a:pt x="9" y="51"/>
                      </a:cubicBezTo>
                      <a:cubicBezTo>
                        <a:pt x="6" y="52"/>
                        <a:pt x="4" y="54"/>
                        <a:pt x="3" y="57"/>
                      </a:cubicBezTo>
                      <a:close/>
                      <a:moveTo>
                        <a:pt x="106" y="28"/>
                      </a:moveTo>
                      <a:cubicBezTo>
                        <a:pt x="107" y="28"/>
                        <a:pt x="107" y="28"/>
                        <a:pt x="108" y="28"/>
                      </a:cubicBezTo>
                      <a:cubicBezTo>
                        <a:pt x="110" y="28"/>
                        <a:pt x="112" y="30"/>
                        <a:pt x="113" y="32"/>
                      </a:cubicBezTo>
                      <a:cubicBezTo>
                        <a:pt x="114" y="35"/>
                        <a:pt x="114" y="35"/>
                        <a:pt x="114" y="35"/>
                      </a:cubicBezTo>
                      <a:cubicBezTo>
                        <a:pt x="115" y="37"/>
                        <a:pt x="114" y="38"/>
                        <a:pt x="114" y="40"/>
                      </a:cubicBezTo>
                      <a:cubicBezTo>
                        <a:pt x="113" y="41"/>
                        <a:pt x="112" y="42"/>
                        <a:pt x="111" y="42"/>
                      </a:cubicBezTo>
                      <a:cubicBezTo>
                        <a:pt x="15" y="71"/>
                        <a:pt x="15" y="71"/>
                        <a:pt x="15" y="71"/>
                      </a:cubicBezTo>
                      <a:cubicBezTo>
                        <a:pt x="15" y="71"/>
                        <a:pt x="14" y="71"/>
                        <a:pt x="14" y="71"/>
                      </a:cubicBezTo>
                      <a:cubicBezTo>
                        <a:pt x="14" y="71"/>
                        <a:pt x="14" y="71"/>
                        <a:pt x="14" y="71"/>
                      </a:cubicBezTo>
                      <a:cubicBezTo>
                        <a:pt x="11" y="71"/>
                        <a:pt x="9" y="69"/>
                        <a:pt x="9" y="67"/>
                      </a:cubicBezTo>
                      <a:cubicBezTo>
                        <a:pt x="8" y="63"/>
                        <a:pt x="8" y="63"/>
                        <a:pt x="8" y="63"/>
                      </a:cubicBezTo>
                      <a:cubicBezTo>
                        <a:pt x="7" y="62"/>
                        <a:pt x="7" y="61"/>
                        <a:pt x="8" y="59"/>
                      </a:cubicBezTo>
                      <a:cubicBezTo>
                        <a:pt x="9" y="58"/>
                        <a:pt x="10" y="57"/>
                        <a:pt x="11" y="57"/>
                      </a:cubicBezTo>
                      <a:lnTo>
                        <a:pt x="106" y="28"/>
                      </a:lnTo>
                      <a:close/>
                      <a:moveTo>
                        <a:pt x="3" y="35"/>
                      </a:moveTo>
                      <a:cubicBezTo>
                        <a:pt x="4" y="40"/>
                        <a:pt x="9" y="43"/>
                        <a:pt x="14" y="43"/>
                      </a:cubicBezTo>
                      <a:cubicBezTo>
                        <a:pt x="15" y="43"/>
                        <a:pt x="16" y="43"/>
                        <a:pt x="17" y="43"/>
                      </a:cubicBezTo>
                      <a:cubicBezTo>
                        <a:pt x="66" y="28"/>
                        <a:pt x="66" y="28"/>
                        <a:pt x="66" y="28"/>
                      </a:cubicBezTo>
                      <a:cubicBezTo>
                        <a:pt x="72" y="26"/>
                        <a:pt x="76" y="19"/>
                        <a:pt x="74" y="13"/>
                      </a:cubicBezTo>
                      <a:cubicBezTo>
                        <a:pt x="73" y="10"/>
                        <a:pt x="73" y="10"/>
                        <a:pt x="73" y="10"/>
                      </a:cubicBezTo>
                      <a:cubicBezTo>
                        <a:pt x="71" y="4"/>
                        <a:pt x="65" y="0"/>
                        <a:pt x="59" y="2"/>
                      </a:cubicBezTo>
                      <a:cubicBezTo>
                        <a:pt x="9" y="17"/>
                        <a:pt x="9" y="17"/>
                        <a:pt x="9" y="17"/>
                      </a:cubicBezTo>
                      <a:cubicBezTo>
                        <a:pt x="3" y="19"/>
                        <a:pt x="0" y="25"/>
                        <a:pt x="2" y="31"/>
                      </a:cubicBezTo>
                      <a:lnTo>
                        <a:pt x="3" y="35"/>
                      </a:lnTo>
                      <a:close/>
                      <a:moveTo>
                        <a:pt x="11" y="23"/>
                      </a:moveTo>
                      <a:cubicBezTo>
                        <a:pt x="61" y="8"/>
                        <a:pt x="61" y="8"/>
                        <a:pt x="61" y="8"/>
                      </a:cubicBezTo>
                      <a:cubicBezTo>
                        <a:pt x="61" y="8"/>
                        <a:pt x="62" y="8"/>
                        <a:pt x="62" y="8"/>
                      </a:cubicBezTo>
                      <a:cubicBezTo>
                        <a:pt x="64" y="8"/>
                        <a:pt x="67" y="9"/>
                        <a:pt x="67" y="12"/>
                      </a:cubicBezTo>
                      <a:cubicBezTo>
                        <a:pt x="68" y="15"/>
                        <a:pt x="68" y="15"/>
                        <a:pt x="68" y="15"/>
                      </a:cubicBezTo>
                      <a:cubicBezTo>
                        <a:pt x="69" y="18"/>
                        <a:pt x="68" y="21"/>
                        <a:pt x="65" y="22"/>
                      </a:cubicBezTo>
                      <a:cubicBezTo>
                        <a:pt x="15" y="37"/>
                        <a:pt x="15" y="37"/>
                        <a:pt x="15" y="37"/>
                      </a:cubicBezTo>
                      <a:cubicBezTo>
                        <a:pt x="15" y="37"/>
                        <a:pt x="14" y="37"/>
                        <a:pt x="14" y="37"/>
                      </a:cubicBezTo>
                      <a:cubicBezTo>
                        <a:pt x="11" y="37"/>
                        <a:pt x="9" y="36"/>
                        <a:pt x="9" y="33"/>
                      </a:cubicBezTo>
                      <a:cubicBezTo>
                        <a:pt x="8" y="30"/>
                        <a:pt x="8" y="30"/>
                        <a:pt x="8" y="30"/>
                      </a:cubicBezTo>
                      <a:cubicBezTo>
                        <a:pt x="7" y="27"/>
                        <a:pt x="8" y="24"/>
                        <a:pt x="11" y="23"/>
                      </a:cubicBezTo>
                      <a:close/>
                      <a:moveTo>
                        <a:pt x="120" y="101"/>
                      </a:moveTo>
                      <a:cubicBezTo>
                        <a:pt x="119" y="97"/>
                        <a:pt x="119" y="97"/>
                        <a:pt x="119" y="97"/>
                      </a:cubicBezTo>
                      <a:cubicBezTo>
                        <a:pt x="117" y="92"/>
                        <a:pt x="110" y="88"/>
                        <a:pt x="105" y="90"/>
                      </a:cubicBezTo>
                      <a:cubicBezTo>
                        <a:pt x="82" y="96"/>
                        <a:pt x="82" y="96"/>
                        <a:pt x="82" y="96"/>
                      </a:cubicBezTo>
                      <a:cubicBezTo>
                        <a:pt x="76" y="98"/>
                        <a:pt x="72" y="104"/>
                        <a:pt x="72" y="110"/>
                      </a:cubicBezTo>
                      <a:cubicBezTo>
                        <a:pt x="72" y="138"/>
                        <a:pt x="72" y="138"/>
                        <a:pt x="72" y="138"/>
                      </a:cubicBezTo>
                      <a:cubicBezTo>
                        <a:pt x="55" y="138"/>
                        <a:pt x="55" y="138"/>
                        <a:pt x="55" y="138"/>
                      </a:cubicBezTo>
                      <a:cubicBezTo>
                        <a:pt x="55" y="106"/>
                        <a:pt x="55" y="106"/>
                        <a:pt x="55" y="106"/>
                      </a:cubicBezTo>
                      <a:cubicBezTo>
                        <a:pt x="55" y="104"/>
                        <a:pt x="54" y="101"/>
                        <a:pt x="53" y="99"/>
                      </a:cubicBezTo>
                      <a:cubicBezTo>
                        <a:pt x="112" y="82"/>
                        <a:pt x="112" y="82"/>
                        <a:pt x="112" y="82"/>
                      </a:cubicBezTo>
                      <a:cubicBezTo>
                        <a:pt x="115" y="81"/>
                        <a:pt x="118" y="79"/>
                        <a:pt x="119" y="76"/>
                      </a:cubicBezTo>
                      <a:cubicBezTo>
                        <a:pt x="120" y="73"/>
                        <a:pt x="121" y="70"/>
                        <a:pt x="120" y="67"/>
                      </a:cubicBezTo>
                      <a:cubicBezTo>
                        <a:pt x="119" y="64"/>
                        <a:pt x="119" y="64"/>
                        <a:pt x="119" y="64"/>
                      </a:cubicBezTo>
                      <a:cubicBezTo>
                        <a:pt x="117" y="58"/>
                        <a:pt x="110" y="54"/>
                        <a:pt x="105" y="56"/>
                      </a:cubicBezTo>
                      <a:cubicBezTo>
                        <a:pt x="9" y="85"/>
                        <a:pt x="9" y="85"/>
                        <a:pt x="9" y="85"/>
                      </a:cubicBezTo>
                      <a:cubicBezTo>
                        <a:pt x="6" y="86"/>
                        <a:pt x="4" y="88"/>
                        <a:pt x="3" y="90"/>
                      </a:cubicBezTo>
                      <a:cubicBezTo>
                        <a:pt x="1" y="92"/>
                        <a:pt x="1" y="95"/>
                        <a:pt x="1" y="97"/>
                      </a:cubicBezTo>
                      <a:cubicBezTo>
                        <a:pt x="2" y="98"/>
                        <a:pt x="2" y="98"/>
                        <a:pt x="2" y="99"/>
                      </a:cubicBezTo>
                      <a:cubicBezTo>
                        <a:pt x="3" y="102"/>
                        <a:pt x="3" y="102"/>
                        <a:pt x="3" y="102"/>
                      </a:cubicBezTo>
                      <a:cubicBezTo>
                        <a:pt x="4" y="106"/>
                        <a:pt x="7" y="109"/>
                        <a:pt x="10" y="110"/>
                      </a:cubicBezTo>
                      <a:cubicBezTo>
                        <a:pt x="11" y="110"/>
                        <a:pt x="11" y="110"/>
                        <a:pt x="11" y="110"/>
                      </a:cubicBezTo>
                      <a:cubicBezTo>
                        <a:pt x="23" y="113"/>
                        <a:pt x="23" y="113"/>
                        <a:pt x="23" y="113"/>
                      </a:cubicBezTo>
                      <a:cubicBezTo>
                        <a:pt x="26" y="114"/>
                        <a:pt x="28" y="118"/>
                        <a:pt x="28" y="121"/>
                      </a:cubicBezTo>
                      <a:cubicBezTo>
                        <a:pt x="28" y="138"/>
                        <a:pt x="28" y="138"/>
                        <a:pt x="28" y="138"/>
                      </a:cubicBezTo>
                      <a:cubicBezTo>
                        <a:pt x="17" y="138"/>
                        <a:pt x="17" y="138"/>
                        <a:pt x="17" y="138"/>
                      </a:cubicBezTo>
                      <a:cubicBezTo>
                        <a:pt x="17" y="187"/>
                        <a:pt x="17" y="187"/>
                        <a:pt x="17" y="187"/>
                      </a:cubicBezTo>
                      <a:cubicBezTo>
                        <a:pt x="17" y="199"/>
                        <a:pt x="28" y="208"/>
                        <a:pt x="40" y="209"/>
                      </a:cubicBezTo>
                      <a:cubicBezTo>
                        <a:pt x="40" y="214"/>
                        <a:pt x="40" y="214"/>
                        <a:pt x="40" y="214"/>
                      </a:cubicBezTo>
                      <a:cubicBezTo>
                        <a:pt x="40" y="220"/>
                        <a:pt x="46" y="225"/>
                        <a:pt x="53" y="225"/>
                      </a:cubicBezTo>
                      <a:cubicBezTo>
                        <a:pt x="74" y="225"/>
                        <a:pt x="74" y="225"/>
                        <a:pt x="74" y="225"/>
                      </a:cubicBezTo>
                      <a:cubicBezTo>
                        <a:pt x="81" y="225"/>
                        <a:pt x="87" y="220"/>
                        <a:pt x="87" y="214"/>
                      </a:cubicBezTo>
                      <a:cubicBezTo>
                        <a:pt x="87" y="209"/>
                        <a:pt x="87" y="209"/>
                        <a:pt x="87" y="209"/>
                      </a:cubicBezTo>
                      <a:cubicBezTo>
                        <a:pt x="99" y="208"/>
                        <a:pt x="110" y="199"/>
                        <a:pt x="110" y="187"/>
                      </a:cubicBezTo>
                      <a:cubicBezTo>
                        <a:pt x="110" y="138"/>
                        <a:pt x="110" y="138"/>
                        <a:pt x="110" y="138"/>
                      </a:cubicBezTo>
                      <a:cubicBezTo>
                        <a:pt x="99" y="138"/>
                        <a:pt x="99" y="138"/>
                        <a:pt x="99" y="138"/>
                      </a:cubicBezTo>
                      <a:cubicBezTo>
                        <a:pt x="99" y="125"/>
                        <a:pt x="99" y="125"/>
                        <a:pt x="99" y="125"/>
                      </a:cubicBezTo>
                      <a:cubicBezTo>
                        <a:pt x="99" y="122"/>
                        <a:pt x="101" y="118"/>
                        <a:pt x="104" y="117"/>
                      </a:cubicBezTo>
                      <a:cubicBezTo>
                        <a:pt x="112" y="115"/>
                        <a:pt x="112" y="115"/>
                        <a:pt x="112" y="115"/>
                      </a:cubicBezTo>
                      <a:cubicBezTo>
                        <a:pt x="118" y="113"/>
                        <a:pt x="122" y="107"/>
                        <a:pt x="120" y="101"/>
                      </a:cubicBezTo>
                      <a:close/>
                      <a:moveTo>
                        <a:pt x="43" y="98"/>
                      </a:moveTo>
                      <a:cubicBezTo>
                        <a:pt x="45" y="99"/>
                        <a:pt x="46" y="100"/>
                        <a:pt x="47" y="101"/>
                      </a:cubicBezTo>
                      <a:cubicBezTo>
                        <a:pt x="48" y="103"/>
                        <a:pt x="49" y="104"/>
                        <a:pt x="49" y="106"/>
                      </a:cubicBezTo>
                      <a:cubicBezTo>
                        <a:pt x="49" y="138"/>
                        <a:pt x="49" y="138"/>
                        <a:pt x="49" y="138"/>
                      </a:cubicBezTo>
                      <a:cubicBezTo>
                        <a:pt x="35" y="138"/>
                        <a:pt x="35" y="138"/>
                        <a:pt x="35" y="138"/>
                      </a:cubicBezTo>
                      <a:cubicBezTo>
                        <a:pt x="35" y="121"/>
                        <a:pt x="35" y="121"/>
                        <a:pt x="35" y="121"/>
                      </a:cubicBezTo>
                      <a:cubicBezTo>
                        <a:pt x="35" y="116"/>
                        <a:pt x="30" y="110"/>
                        <a:pt x="25" y="108"/>
                      </a:cubicBezTo>
                      <a:cubicBezTo>
                        <a:pt x="25" y="108"/>
                        <a:pt x="24" y="108"/>
                        <a:pt x="24" y="108"/>
                      </a:cubicBezTo>
                      <a:cubicBezTo>
                        <a:pt x="13" y="104"/>
                        <a:pt x="13" y="104"/>
                        <a:pt x="13" y="104"/>
                      </a:cubicBezTo>
                      <a:cubicBezTo>
                        <a:pt x="12" y="104"/>
                        <a:pt x="12" y="104"/>
                        <a:pt x="12" y="104"/>
                      </a:cubicBezTo>
                      <a:cubicBezTo>
                        <a:pt x="10" y="104"/>
                        <a:pt x="9" y="102"/>
                        <a:pt x="9" y="101"/>
                      </a:cubicBezTo>
                      <a:cubicBezTo>
                        <a:pt x="8" y="97"/>
                        <a:pt x="8" y="97"/>
                        <a:pt x="8" y="97"/>
                      </a:cubicBezTo>
                      <a:cubicBezTo>
                        <a:pt x="8" y="97"/>
                        <a:pt x="8" y="97"/>
                        <a:pt x="8" y="97"/>
                      </a:cubicBezTo>
                      <a:cubicBezTo>
                        <a:pt x="7" y="96"/>
                        <a:pt x="7" y="94"/>
                        <a:pt x="8" y="93"/>
                      </a:cubicBezTo>
                      <a:cubicBezTo>
                        <a:pt x="9" y="92"/>
                        <a:pt x="10" y="91"/>
                        <a:pt x="11" y="90"/>
                      </a:cubicBezTo>
                      <a:cubicBezTo>
                        <a:pt x="12" y="90"/>
                        <a:pt x="12" y="90"/>
                        <a:pt x="12" y="90"/>
                      </a:cubicBezTo>
                      <a:cubicBezTo>
                        <a:pt x="13" y="90"/>
                        <a:pt x="13" y="90"/>
                        <a:pt x="13" y="90"/>
                      </a:cubicBezTo>
                      <a:cubicBezTo>
                        <a:pt x="24" y="86"/>
                        <a:pt x="24" y="86"/>
                        <a:pt x="24" y="86"/>
                      </a:cubicBezTo>
                      <a:cubicBezTo>
                        <a:pt x="106" y="62"/>
                        <a:pt x="106" y="62"/>
                        <a:pt x="106" y="62"/>
                      </a:cubicBezTo>
                      <a:cubicBezTo>
                        <a:pt x="107" y="62"/>
                        <a:pt x="107" y="62"/>
                        <a:pt x="108" y="62"/>
                      </a:cubicBezTo>
                      <a:cubicBezTo>
                        <a:pt x="110" y="62"/>
                        <a:pt x="112" y="63"/>
                        <a:pt x="113" y="66"/>
                      </a:cubicBezTo>
                      <a:cubicBezTo>
                        <a:pt x="114" y="69"/>
                        <a:pt x="114" y="69"/>
                        <a:pt x="114" y="69"/>
                      </a:cubicBezTo>
                      <a:cubicBezTo>
                        <a:pt x="115" y="71"/>
                        <a:pt x="114" y="72"/>
                        <a:pt x="114" y="73"/>
                      </a:cubicBezTo>
                      <a:cubicBezTo>
                        <a:pt x="113" y="74"/>
                        <a:pt x="112" y="75"/>
                        <a:pt x="111" y="76"/>
                      </a:cubicBezTo>
                      <a:cubicBezTo>
                        <a:pt x="49" y="94"/>
                        <a:pt x="49" y="94"/>
                        <a:pt x="49" y="94"/>
                      </a:cubicBezTo>
                      <a:cubicBezTo>
                        <a:pt x="39" y="97"/>
                        <a:pt x="43" y="98"/>
                        <a:pt x="43" y="98"/>
                      </a:cubicBezTo>
                      <a:close/>
                      <a:moveTo>
                        <a:pt x="111" y="109"/>
                      </a:moveTo>
                      <a:cubicBezTo>
                        <a:pt x="103" y="111"/>
                        <a:pt x="103" y="111"/>
                        <a:pt x="103" y="111"/>
                      </a:cubicBezTo>
                      <a:cubicBezTo>
                        <a:pt x="97" y="113"/>
                        <a:pt x="92" y="119"/>
                        <a:pt x="92" y="125"/>
                      </a:cubicBezTo>
                      <a:cubicBezTo>
                        <a:pt x="92" y="138"/>
                        <a:pt x="92" y="138"/>
                        <a:pt x="92" y="138"/>
                      </a:cubicBezTo>
                      <a:cubicBezTo>
                        <a:pt x="78" y="138"/>
                        <a:pt x="78" y="138"/>
                        <a:pt x="78" y="138"/>
                      </a:cubicBezTo>
                      <a:cubicBezTo>
                        <a:pt x="78" y="110"/>
                        <a:pt x="78" y="110"/>
                        <a:pt x="78" y="110"/>
                      </a:cubicBezTo>
                      <a:cubicBezTo>
                        <a:pt x="78" y="107"/>
                        <a:pt x="81" y="103"/>
                        <a:pt x="84" y="102"/>
                      </a:cubicBezTo>
                      <a:cubicBezTo>
                        <a:pt x="106" y="96"/>
                        <a:pt x="106" y="96"/>
                        <a:pt x="106" y="96"/>
                      </a:cubicBezTo>
                      <a:cubicBezTo>
                        <a:pt x="109" y="95"/>
                        <a:pt x="112" y="96"/>
                        <a:pt x="113" y="99"/>
                      </a:cubicBezTo>
                      <a:cubicBezTo>
                        <a:pt x="114" y="103"/>
                        <a:pt x="114" y="103"/>
                        <a:pt x="114" y="103"/>
                      </a:cubicBezTo>
                      <a:cubicBezTo>
                        <a:pt x="115" y="106"/>
                        <a:pt x="113" y="109"/>
                        <a:pt x="111" y="109"/>
                      </a:cubicBezTo>
                      <a:close/>
                    </a:path>
                  </a:pathLst>
                </a:custGeom>
                <a:solidFill>
                  <a:srgbClr val="FFFFFF">
                    <a:alpha val="100000"/>
                  </a:srgbClr>
                </a:solidFill>
                <a:ln w="9525">
                  <a:noFill/>
                </a:ln>
              </p:spPr>
              <p:txBody>
                <a:bodyPr/>
                <a:p>
                  <a:endParaRPr lang="zh-CN" altLang="en-US" sz="100"/>
                </a:p>
              </p:txBody>
            </p:sp>
          </p:grpSp>
          <p:grpSp>
            <p:nvGrpSpPr>
              <p:cNvPr id="10254" name="组合 33"/>
              <p:cNvGrpSpPr/>
              <p:nvPr/>
            </p:nvGrpSpPr>
            <p:grpSpPr>
              <a:xfrm rot="0">
                <a:off x="1625" y="2221"/>
                <a:ext cx="2438" cy="5980"/>
                <a:chOff x="0" y="0"/>
                <a:chExt cx="1163638" cy="2852737"/>
              </a:xfrm>
            </p:grpSpPr>
            <p:sp>
              <p:nvSpPr>
                <p:cNvPr id="10255" name="Freeform 33"/>
                <p:cNvSpPr/>
                <p:nvPr/>
              </p:nvSpPr>
              <p:spPr>
                <a:xfrm>
                  <a:off x="334963" y="252412"/>
                  <a:ext cx="188913" cy="273050"/>
                </a:xfrm>
                <a:custGeom>
                  <a:avLst/>
                  <a:gdLst/>
                  <a:ahLst/>
                  <a:cxnLst>
                    <a:cxn ang="0">
                      <a:pos x="0" y="119280"/>
                    </a:cxn>
                    <a:cxn ang="0">
                      <a:pos x="7156" y="10060"/>
                    </a:cxn>
                    <a:cxn ang="0">
                      <a:pos x="128804" y="63233"/>
                    </a:cxn>
                    <a:cxn ang="0">
                      <a:pos x="177464" y="188261"/>
                    </a:cxn>
                    <a:cxn ang="0">
                      <a:pos x="88732" y="273050"/>
                    </a:cxn>
                    <a:cxn ang="0">
                      <a:pos x="0" y="119280"/>
                    </a:cxn>
                  </a:cxnLst>
                  <a:pathLst>
                    <a:path w="132" h="190">
                      <a:moveTo>
                        <a:pt x="0" y="83"/>
                      </a:moveTo>
                      <a:cubicBezTo>
                        <a:pt x="0" y="83"/>
                        <a:pt x="5" y="15"/>
                        <a:pt x="5" y="7"/>
                      </a:cubicBezTo>
                      <a:cubicBezTo>
                        <a:pt x="5" y="0"/>
                        <a:pt x="90" y="44"/>
                        <a:pt x="90" y="44"/>
                      </a:cubicBezTo>
                      <a:cubicBezTo>
                        <a:pt x="90" y="44"/>
                        <a:pt x="116" y="103"/>
                        <a:pt x="124" y="131"/>
                      </a:cubicBezTo>
                      <a:cubicBezTo>
                        <a:pt x="132" y="159"/>
                        <a:pt x="62" y="190"/>
                        <a:pt x="62" y="190"/>
                      </a:cubicBezTo>
                      <a:lnTo>
                        <a:pt x="0" y="83"/>
                      </a:lnTo>
                      <a:close/>
                    </a:path>
                  </a:pathLst>
                </a:custGeom>
                <a:solidFill>
                  <a:srgbClr val="C68C5E">
                    <a:alpha val="100000"/>
                  </a:srgbClr>
                </a:solidFill>
                <a:ln w="9525">
                  <a:noFill/>
                </a:ln>
              </p:spPr>
              <p:txBody>
                <a:bodyPr/>
                <a:p>
                  <a:endParaRPr lang="zh-CN" altLang="en-US" sz="100"/>
                </a:p>
              </p:txBody>
            </p:sp>
            <p:sp>
              <p:nvSpPr>
                <p:cNvPr id="10256" name="Freeform 34"/>
                <p:cNvSpPr/>
                <p:nvPr/>
              </p:nvSpPr>
              <p:spPr>
                <a:xfrm>
                  <a:off x="200025" y="2590800"/>
                  <a:ext cx="282575" cy="261937"/>
                </a:xfrm>
                <a:custGeom>
                  <a:avLst/>
                  <a:gdLst/>
                  <a:ahLst/>
                  <a:cxnLst>
                    <a:cxn ang="0">
                      <a:pos x="38926" y="23027"/>
                    </a:cxn>
                    <a:cxn ang="0">
                      <a:pos x="23067" y="146800"/>
                    </a:cxn>
                    <a:cxn ang="0">
                      <a:pos x="15859" y="181341"/>
                    </a:cxn>
                    <a:cxn ang="0">
                      <a:pos x="54785" y="181341"/>
                    </a:cxn>
                    <a:cxn ang="0">
                      <a:pos x="185980" y="250423"/>
                    </a:cxn>
                    <a:cxn ang="0">
                      <a:pos x="282575" y="220200"/>
                    </a:cxn>
                    <a:cxn ang="0">
                      <a:pos x="232115" y="138165"/>
                    </a:cxn>
                    <a:cxn ang="0">
                      <a:pos x="174447" y="23027"/>
                    </a:cxn>
                    <a:cxn ang="0">
                      <a:pos x="38926" y="23027"/>
                    </a:cxn>
                  </a:cxnLst>
                  <a:pathLst>
                    <a:path w="196" h="182">
                      <a:moveTo>
                        <a:pt x="27" y="16"/>
                      </a:moveTo>
                      <a:cubicBezTo>
                        <a:pt x="27" y="16"/>
                        <a:pt x="0" y="81"/>
                        <a:pt x="16" y="102"/>
                      </a:cubicBezTo>
                      <a:lnTo>
                        <a:pt x="11" y="126"/>
                      </a:lnTo>
                      <a:lnTo>
                        <a:pt x="38" y="126"/>
                      </a:lnTo>
                      <a:cubicBezTo>
                        <a:pt x="38" y="126"/>
                        <a:pt x="46" y="182"/>
                        <a:pt x="129" y="174"/>
                      </a:cubicBezTo>
                      <a:lnTo>
                        <a:pt x="196" y="153"/>
                      </a:lnTo>
                      <a:cubicBezTo>
                        <a:pt x="196" y="153"/>
                        <a:pt x="166" y="103"/>
                        <a:pt x="161" y="96"/>
                      </a:cubicBezTo>
                      <a:cubicBezTo>
                        <a:pt x="156" y="89"/>
                        <a:pt x="124" y="33"/>
                        <a:pt x="121" y="16"/>
                      </a:cubicBezTo>
                      <a:cubicBezTo>
                        <a:pt x="118" y="0"/>
                        <a:pt x="27" y="16"/>
                        <a:pt x="27" y="16"/>
                      </a:cubicBezTo>
                      <a:close/>
                    </a:path>
                  </a:pathLst>
                </a:custGeom>
                <a:solidFill>
                  <a:srgbClr val="2E2C2C">
                    <a:alpha val="100000"/>
                  </a:srgbClr>
                </a:solidFill>
                <a:ln w="9525">
                  <a:noFill/>
                </a:ln>
              </p:spPr>
              <p:txBody>
                <a:bodyPr/>
                <a:p>
                  <a:endParaRPr lang="zh-CN" altLang="en-US" sz="100"/>
                </a:p>
              </p:txBody>
            </p:sp>
            <p:sp>
              <p:nvSpPr>
                <p:cNvPr id="10257" name="Freeform 35"/>
                <p:cNvSpPr/>
                <p:nvPr/>
              </p:nvSpPr>
              <p:spPr>
                <a:xfrm>
                  <a:off x="928688" y="730250"/>
                  <a:ext cx="234950" cy="152400"/>
                </a:xfrm>
                <a:custGeom>
                  <a:avLst/>
                  <a:gdLst/>
                  <a:ahLst/>
                  <a:cxnLst>
                    <a:cxn ang="0">
                      <a:pos x="41801" y="145211"/>
                    </a:cxn>
                    <a:cxn ang="0">
                      <a:pos x="131168" y="145211"/>
                    </a:cxn>
                    <a:cxn ang="0">
                      <a:pos x="234950" y="87702"/>
                    </a:cxn>
                    <a:cxn ang="0">
                      <a:pos x="234950" y="57509"/>
                    </a:cxn>
                    <a:cxn ang="0">
                      <a:pos x="172969" y="57509"/>
                    </a:cxn>
                    <a:cxn ang="0">
                      <a:pos x="89367" y="69011"/>
                    </a:cxn>
                    <a:cxn ang="0">
                      <a:pos x="69188" y="50321"/>
                    </a:cxn>
                    <a:cxn ang="0">
                      <a:pos x="80719" y="10064"/>
                    </a:cxn>
                    <a:cxn ang="0">
                      <a:pos x="41801" y="60385"/>
                    </a:cxn>
                    <a:cxn ang="0">
                      <a:pos x="0" y="99204"/>
                    </a:cxn>
                    <a:cxn ang="0">
                      <a:pos x="41801" y="145211"/>
                    </a:cxn>
                  </a:cxnLst>
                  <a:pathLst>
                    <a:path w="163" h="106">
                      <a:moveTo>
                        <a:pt x="29" y="101"/>
                      </a:moveTo>
                      <a:cubicBezTo>
                        <a:pt x="29" y="101"/>
                        <a:pt x="80" y="106"/>
                        <a:pt x="91" y="101"/>
                      </a:cubicBezTo>
                      <a:cubicBezTo>
                        <a:pt x="102" y="96"/>
                        <a:pt x="163" y="61"/>
                        <a:pt x="163" y="61"/>
                      </a:cubicBezTo>
                      <a:lnTo>
                        <a:pt x="163" y="40"/>
                      </a:lnTo>
                      <a:cubicBezTo>
                        <a:pt x="163" y="40"/>
                        <a:pt x="131" y="29"/>
                        <a:pt x="120" y="40"/>
                      </a:cubicBezTo>
                      <a:cubicBezTo>
                        <a:pt x="120" y="40"/>
                        <a:pt x="72" y="48"/>
                        <a:pt x="62" y="48"/>
                      </a:cubicBezTo>
                      <a:lnTo>
                        <a:pt x="48" y="35"/>
                      </a:lnTo>
                      <a:cubicBezTo>
                        <a:pt x="48" y="35"/>
                        <a:pt x="64" y="16"/>
                        <a:pt x="56" y="7"/>
                      </a:cubicBezTo>
                      <a:cubicBezTo>
                        <a:pt x="48" y="0"/>
                        <a:pt x="29" y="42"/>
                        <a:pt x="29" y="42"/>
                      </a:cubicBezTo>
                      <a:lnTo>
                        <a:pt x="0" y="69"/>
                      </a:lnTo>
                      <a:lnTo>
                        <a:pt x="29" y="101"/>
                      </a:lnTo>
                      <a:close/>
                    </a:path>
                  </a:pathLst>
                </a:custGeom>
                <a:solidFill>
                  <a:srgbClr val="EAAD6A">
                    <a:alpha val="100000"/>
                  </a:srgbClr>
                </a:solidFill>
                <a:ln w="9525">
                  <a:noFill/>
                </a:ln>
              </p:spPr>
              <p:txBody>
                <a:bodyPr/>
                <a:p>
                  <a:endParaRPr lang="zh-CN" altLang="en-US" sz="100"/>
                </a:p>
              </p:txBody>
            </p:sp>
            <p:sp>
              <p:nvSpPr>
                <p:cNvPr id="10258" name="Freeform 36"/>
                <p:cNvSpPr/>
                <p:nvPr/>
              </p:nvSpPr>
              <p:spPr>
                <a:xfrm>
                  <a:off x="342900" y="2543175"/>
                  <a:ext cx="347663" cy="182562"/>
                </a:xfrm>
                <a:custGeom>
                  <a:avLst/>
                  <a:gdLst/>
                  <a:ahLst/>
                  <a:cxnLst>
                    <a:cxn ang="0">
                      <a:pos x="31737" y="142312"/>
                    </a:cxn>
                    <a:cxn ang="0">
                      <a:pos x="170225" y="181125"/>
                    </a:cxn>
                    <a:cxn ang="0">
                      <a:pos x="328909" y="181125"/>
                    </a:cxn>
                    <a:cxn ang="0">
                      <a:pos x="289960" y="142312"/>
                    </a:cxn>
                    <a:cxn ang="0">
                      <a:pos x="181766" y="103500"/>
                    </a:cxn>
                    <a:cxn ang="0">
                      <a:pos x="82227" y="0"/>
                    </a:cxn>
                    <a:cxn ang="0">
                      <a:pos x="7213" y="14375"/>
                    </a:cxn>
                    <a:cxn ang="0">
                      <a:pos x="31737" y="142312"/>
                    </a:cxn>
                  </a:cxnLst>
                  <a:pathLst>
                    <a:path w="241" h="127">
                      <a:moveTo>
                        <a:pt x="22" y="99"/>
                      </a:moveTo>
                      <a:cubicBezTo>
                        <a:pt x="22" y="99"/>
                        <a:pt x="75" y="127"/>
                        <a:pt x="118" y="126"/>
                      </a:cubicBezTo>
                      <a:lnTo>
                        <a:pt x="228" y="126"/>
                      </a:lnTo>
                      <a:cubicBezTo>
                        <a:pt x="228" y="126"/>
                        <a:pt x="241" y="99"/>
                        <a:pt x="201" y="99"/>
                      </a:cubicBezTo>
                      <a:cubicBezTo>
                        <a:pt x="201" y="99"/>
                        <a:pt x="168" y="99"/>
                        <a:pt x="126" y="72"/>
                      </a:cubicBezTo>
                      <a:cubicBezTo>
                        <a:pt x="83" y="45"/>
                        <a:pt x="57" y="0"/>
                        <a:pt x="57" y="0"/>
                      </a:cubicBezTo>
                      <a:lnTo>
                        <a:pt x="5" y="10"/>
                      </a:lnTo>
                      <a:cubicBezTo>
                        <a:pt x="5" y="10"/>
                        <a:pt x="0" y="69"/>
                        <a:pt x="22" y="99"/>
                      </a:cubicBezTo>
                      <a:close/>
                    </a:path>
                  </a:pathLst>
                </a:custGeom>
                <a:solidFill>
                  <a:srgbClr val="2E2C2C">
                    <a:alpha val="100000"/>
                  </a:srgbClr>
                </a:solidFill>
                <a:ln w="9525">
                  <a:noFill/>
                </a:ln>
              </p:spPr>
              <p:txBody>
                <a:bodyPr/>
                <a:p>
                  <a:endParaRPr lang="zh-CN" altLang="en-US" sz="100"/>
                </a:p>
              </p:txBody>
            </p:sp>
            <p:sp>
              <p:nvSpPr>
                <p:cNvPr id="10259" name="Freeform 37"/>
                <p:cNvSpPr/>
                <p:nvPr/>
              </p:nvSpPr>
              <p:spPr>
                <a:xfrm>
                  <a:off x="306388" y="1219200"/>
                  <a:ext cx="322263" cy="1371600"/>
                </a:xfrm>
                <a:custGeom>
                  <a:avLst/>
                  <a:gdLst/>
                  <a:ahLst/>
                  <a:cxnLst>
                    <a:cxn ang="0">
                      <a:pos x="28773" y="1371600"/>
                    </a:cxn>
                    <a:cxn ang="0">
                      <a:pos x="130919" y="1341408"/>
                    </a:cxn>
                    <a:cxn ang="0">
                      <a:pos x="130919" y="1295400"/>
                    </a:cxn>
                    <a:cxn ang="0">
                      <a:pos x="107901" y="1255143"/>
                    </a:cxn>
                    <a:cxn ang="0">
                      <a:pos x="120849" y="1210574"/>
                    </a:cxn>
                    <a:cxn ang="0">
                      <a:pos x="100707" y="1173192"/>
                    </a:cxn>
                    <a:cxn ang="0">
                      <a:pos x="135235" y="1144438"/>
                    </a:cxn>
                    <a:cxn ang="0">
                      <a:pos x="116533" y="1078302"/>
                    </a:cxn>
                    <a:cxn ang="0">
                      <a:pos x="135235" y="960408"/>
                    </a:cxn>
                    <a:cxn ang="0">
                      <a:pos x="148183" y="881332"/>
                    </a:cxn>
                    <a:cxn ang="0">
                      <a:pos x="145306" y="869830"/>
                    </a:cxn>
                    <a:cxn ang="0">
                      <a:pos x="189905" y="833887"/>
                    </a:cxn>
                    <a:cxn ang="0">
                      <a:pos x="176957" y="783566"/>
                    </a:cxn>
                    <a:cxn ang="0">
                      <a:pos x="205730" y="723181"/>
                    </a:cxn>
                    <a:cxn ang="0">
                      <a:pos x="306438" y="224287"/>
                    </a:cxn>
                    <a:cxn ang="0">
                      <a:pos x="307876" y="0"/>
                    </a:cxn>
                    <a:cxn ang="0">
                      <a:pos x="205730" y="25879"/>
                    </a:cxn>
                    <a:cxn ang="0">
                      <a:pos x="145306" y="94891"/>
                    </a:cxn>
                    <a:cxn ang="0">
                      <a:pos x="44599" y="401128"/>
                    </a:cxn>
                    <a:cxn ang="0">
                      <a:pos x="57547" y="685800"/>
                    </a:cxn>
                    <a:cxn ang="0">
                      <a:pos x="10071" y="920151"/>
                    </a:cxn>
                    <a:cxn ang="0">
                      <a:pos x="10071" y="1263770"/>
                    </a:cxn>
                    <a:cxn ang="0">
                      <a:pos x="28773" y="1371600"/>
                    </a:cxn>
                  </a:cxnLst>
                  <a:pathLst>
                    <a:path w="224" h="954">
                      <a:moveTo>
                        <a:pt x="20" y="954"/>
                      </a:moveTo>
                      <a:lnTo>
                        <a:pt x="91" y="933"/>
                      </a:lnTo>
                      <a:cubicBezTo>
                        <a:pt x="91" y="933"/>
                        <a:pt x="97" y="908"/>
                        <a:pt x="91" y="901"/>
                      </a:cubicBezTo>
                      <a:cubicBezTo>
                        <a:pt x="86" y="895"/>
                        <a:pt x="75" y="873"/>
                        <a:pt x="75" y="873"/>
                      </a:cubicBezTo>
                      <a:cubicBezTo>
                        <a:pt x="75" y="873"/>
                        <a:pt x="90" y="855"/>
                        <a:pt x="84" y="842"/>
                      </a:cubicBezTo>
                      <a:cubicBezTo>
                        <a:pt x="77" y="829"/>
                        <a:pt x="70" y="816"/>
                        <a:pt x="70" y="816"/>
                      </a:cubicBezTo>
                      <a:lnTo>
                        <a:pt x="94" y="796"/>
                      </a:lnTo>
                      <a:cubicBezTo>
                        <a:pt x="94" y="796"/>
                        <a:pt x="79" y="761"/>
                        <a:pt x="81" y="750"/>
                      </a:cubicBezTo>
                      <a:cubicBezTo>
                        <a:pt x="84" y="739"/>
                        <a:pt x="94" y="668"/>
                        <a:pt x="94" y="668"/>
                      </a:cubicBezTo>
                      <a:cubicBezTo>
                        <a:pt x="94" y="668"/>
                        <a:pt x="106" y="622"/>
                        <a:pt x="103" y="613"/>
                      </a:cubicBezTo>
                      <a:lnTo>
                        <a:pt x="101" y="605"/>
                      </a:lnTo>
                      <a:lnTo>
                        <a:pt x="132" y="580"/>
                      </a:lnTo>
                      <a:lnTo>
                        <a:pt x="123" y="545"/>
                      </a:lnTo>
                      <a:lnTo>
                        <a:pt x="143" y="503"/>
                      </a:lnTo>
                      <a:cubicBezTo>
                        <a:pt x="143" y="503"/>
                        <a:pt x="224" y="174"/>
                        <a:pt x="213" y="156"/>
                      </a:cubicBezTo>
                      <a:cubicBezTo>
                        <a:pt x="202" y="139"/>
                        <a:pt x="214" y="0"/>
                        <a:pt x="214" y="0"/>
                      </a:cubicBez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close/>
                    </a:path>
                  </a:pathLst>
                </a:custGeom>
                <a:solidFill>
                  <a:srgbClr val="383837">
                    <a:alpha val="100000"/>
                  </a:srgbClr>
                </a:solidFill>
                <a:ln w="9525">
                  <a:noFill/>
                </a:ln>
              </p:spPr>
              <p:txBody>
                <a:bodyPr/>
                <a:p>
                  <a:endParaRPr lang="zh-CN" altLang="en-US" sz="100"/>
                </a:p>
              </p:txBody>
            </p:sp>
            <p:sp>
              <p:nvSpPr>
                <p:cNvPr id="10260" name="Freeform 38"/>
                <p:cNvSpPr/>
                <p:nvPr/>
              </p:nvSpPr>
              <p:spPr>
                <a:xfrm>
                  <a:off x="306388" y="1219200"/>
                  <a:ext cx="307975" cy="1371600"/>
                </a:xfrm>
                <a:custGeom>
                  <a:avLst/>
                  <a:gdLst/>
                  <a:ahLst/>
                  <a:cxnLst>
                    <a:cxn ang="0">
                      <a:pos x="307975" y="0"/>
                    </a:cxn>
                    <a:cxn ang="0">
                      <a:pos x="205796" y="25879"/>
                    </a:cxn>
                    <a:cxn ang="0">
                      <a:pos x="145353" y="94891"/>
                    </a:cxn>
                    <a:cxn ang="0">
                      <a:pos x="44613" y="401128"/>
                    </a:cxn>
                    <a:cxn ang="0">
                      <a:pos x="57565" y="685800"/>
                    </a:cxn>
                    <a:cxn ang="0">
                      <a:pos x="10074" y="920151"/>
                    </a:cxn>
                    <a:cxn ang="0">
                      <a:pos x="10074" y="1263770"/>
                    </a:cxn>
                    <a:cxn ang="0">
                      <a:pos x="28783" y="1371600"/>
                    </a:cxn>
                    <a:cxn ang="0">
                      <a:pos x="130961" y="1341408"/>
                    </a:cxn>
                    <a:cxn ang="0">
                      <a:pos x="133840" y="1321279"/>
                    </a:cxn>
                    <a:cxn ang="0">
                      <a:pos x="89226" y="1275272"/>
                    </a:cxn>
                    <a:cxn ang="0">
                      <a:pos x="109374" y="1258019"/>
                    </a:cxn>
                    <a:cxn ang="0">
                      <a:pos x="107935" y="1255143"/>
                    </a:cxn>
                    <a:cxn ang="0">
                      <a:pos x="122327" y="1227826"/>
                    </a:cxn>
                    <a:cxn ang="0">
                      <a:pos x="79152" y="1164566"/>
                    </a:cxn>
                    <a:cxn ang="0">
                      <a:pos x="105057" y="1170317"/>
                    </a:cxn>
                    <a:cxn ang="0">
                      <a:pos x="135279" y="1144438"/>
                    </a:cxn>
                    <a:cxn ang="0">
                      <a:pos x="133840" y="1141562"/>
                    </a:cxn>
                    <a:cxn ang="0">
                      <a:pos x="79152" y="1111370"/>
                    </a:cxn>
                    <a:cxn ang="0">
                      <a:pos x="57565" y="1029419"/>
                    </a:cxn>
                    <a:cxn ang="0">
                      <a:pos x="118009" y="1088366"/>
                    </a:cxn>
                    <a:cxn ang="0">
                      <a:pos x="94983" y="970472"/>
                    </a:cxn>
                    <a:cxn ang="0">
                      <a:pos x="125205" y="1026543"/>
                    </a:cxn>
                    <a:cxn ang="0">
                      <a:pos x="133840" y="964721"/>
                    </a:cxn>
                    <a:cxn ang="0">
                      <a:pos x="94983" y="874143"/>
                    </a:cxn>
                    <a:cxn ang="0">
                      <a:pos x="112253" y="802257"/>
                    </a:cxn>
                    <a:cxn ang="0">
                      <a:pos x="152548" y="862642"/>
                    </a:cxn>
                    <a:cxn ang="0">
                      <a:pos x="189966" y="833887"/>
                    </a:cxn>
                    <a:cxn ang="0">
                      <a:pos x="112253" y="746185"/>
                    </a:cxn>
                    <a:cxn ang="0">
                      <a:pos x="133840" y="705928"/>
                    </a:cxn>
                    <a:cxn ang="0">
                      <a:pos x="201479" y="733245"/>
                    </a:cxn>
                    <a:cxn ang="0">
                      <a:pos x="205796" y="724619"/>
                    </a:cxn>
                    <a:cxn ang="0">
                      <a:pos x="135279" y="644106"/>
                    </a:cxn>
                    <a:cxn ang="0">
                      <a:pos x="205796" y="424132"/>
                    </a:cxn>
                    <a:cxn ang="0">
                      <a:pos x="305097" y="219974"/>
                    </a:cxn>
                    <a:cxn ang="0">
                      <a:pos x="307975" y="0"/>
                    </a:cxn>
                  </a:cxnLst>
                  <a:pathLst>
                    <a:path w="214" h="954">
                      <a:moveTo>
                        <a:pt x="214" y="0"/>
                      </a:moveTo>
                      <a:lnTo>
                        <a:pt x="143" y="18"/>
                      </a:lnTo>
                      <a:cubicBezTo>
                        <a:pt x="143" y="18"/>
                        <a:pt x="103" y="53"/>
                        <a:pt x="101" y="66"/>
                      </a:cubicBezTo>
                      <a:cubicBezTo>
                        <a:pt x="99" y="79"/>
                        <a:pt x="31" y="279"/>
                        <a:pt x="31" y="279"/>
                      </a:cubicBezTo>
                      <a:lnTo>
                        <a:pt x="40" y="477"/>
                      </a:lnTo>
                      <a:lnTo>
                        <a:pt x="7" y="640"/>
                      </a:lnTo>
                      <a:cubicBezTo>
                        <a:pt x="7" y="640"/>
                        <a:pt x="13" y="873"/>
                        <a:pt x="7" y="879"/>
                      </a:cubicBezTo>
                      <a:cubicBezTo>
                        <a:pt x="0" y="886"/>
                        <a:pt x="20" y="954"/>
                        <a:pt x="20" y="954"/>
                      </a:cubicBezTo>
                      <a:lnTo>
                        <a:pt x="91" y="933"/>
                      </a:lnTo>
                      <a:cubicBezTo>
                        <a:pt x="91" y="933"/>
                        <a:pt x="93" y="926"/>
                        <a:pt x="93" y="919"/>
                      </a:cubicBezTo>
                      <a:cubicBezTo>
                        <a:pt x="72" y="906"/>
                        <a:pt x="54" y="893"/>
                        <a:pt x="62" y="887"/>
                      </a:cubicBezTo>
                      <a:cubicBezTo>
                        <a:pt x="66" y="884"/>
                        <a:pt x="71" y="880"/>
                        <a:pt x="76" y="875"/>
                      </a:cubicBezTo>
                      <a:cubicBezTo>
                        <a:pt x="75" y="874"/>
                        <a:pt x="75" y="873"/>
                        <a:pt x="75" y="873"/>
                      </a:cubicBezTo>
                      <a:cubicBezTo>
                        <a:pt x="75" y="873"/>
                        <a:pt x="83" y="864"/>
                        <a:pt x="85" y="854"/>
                      </a:cubicBezTo>
                      <a:cubicBezTo>
                        <a:pt x="29" y="866"/>
                        <a:pt x="55" y="810"/>
                        <a:pt x="55" y="810"/>
                      </a:cubicBezTo>
                      <a:cubicBezTo>
                        <a:pt x="58" y="811"/>
                        <a:pt x="65" y="813"/>
                        <a:pt x="73" y="814"/>
                      </a:cubicBezTo>
                      <a:lnTo>
                        <a:pt x="94" y="796"/>
                      </a:lnTo>
                      <a:cubicBezTo>
                        <a:pt x="94" y="796"/>
                        <a:pt x="93" y="795"/>
                        <a:pt x="93" y="794"/>
                      </a:cubicBezTo>
                      <a:cubicBezTo>
                        <a:pt x="78" y="788"/>
                        <a:pt x="62" y="781"/>
                        <a:pt x="55" y="773"/>
                      </a:cubicBezTo>
                      <a:cubicBezTo>
                        <a:pt x="39" y="757"/>
                        <a:pt x="40" y="716"/>
                        <a:pt x="40" y="716"/>
                      </a:cubicBezTo>
                      <a:cubicBezTo>
                        <a:pt x="49" y="739"/>
                        <a:pt x="82" y="757"/>
                        <a:pt x="82" y="757"/>
                      </a:cubicBezTo>
                      <a:lnTo>
                        <a:pt x="66" y="675"/>
                      </a:lnTo>
                      <a:lnTo>
                        <a:pt x="87" y="714"/>
                      </a:lnTo>
                      <a:cubicBezTo>
                        <a:pt x="90" y="696"/>
                        <a:pt x="92" y="677"/>
                        <a:pt x="93" y="671"/>
                      </a:cubicBezTo>
                      <a:cubicBezTo>
                        <a:pt x="81" y="645"/>
                        <a:pt x="69" y="618"/>
                        <a:pt x="66" y="608"/>
                      </a:cubicBezTo>
                      <a:cubicBezTo>
                        <a:pt x="62" y="588"/>
                        <a:pt x="78" y="558"/>
                        <a:pt x="78" y="558"/>
                      </a:cubicBezTo>
                      <a:cubicBezTo>
                        <a:pt x="85" y="576"/>
                        <a:pt x="96" y="590"/>
                        <a:pt x="106" y="600"/>
                      </a:cubicBezTo>
                      <a:lnTo>
                        <a:pt x="132" y="580"/>
                      </a:lnTo>
                      <a:lnTo>
                        <a:pt x="78" y="519"/>
                      </a:lnTo>
                      <a:lnTo>
                        <a:pt x="93" y="491"/>
                      </a:lnTo>
                      <a:cubicBezTo>
                        <a:pt x="102" y="488"/>
                        <a:pt x="125" y="500"/>
                        <a:pt x="140" y="510"/>
                      </a:cubicBezTo>
                      <a:lnTo>
                        <a:pt x="143" y="504"/>
                      </a:lnTo>
                      <a:lnTo>
                        <a:pt x="94" y="448"/>
                      </a:lnTo>
                      <a:cubicBezTo>
                        <a:pt x="85" y="416"/>
                        <a:pt x="133" y="318"/>
                        <a:pt x="143" y="295"/>
                      </a:cubicBezTo>
                      <a:cubicBezTo>
                        <a:pt x="149" y="282"/>
                        <a:pt x="183" y="213"/>
                        <a:pt x="212" y="153"/>
                      </a:cubicBezTo>
                      <a:cubicBezTo>
                        <a:pt x="203" y="125"/>
                        <a:pt x="214" y="0"/>
                        <a:pt x="214" y="0"/>
                      </a:cubicBezTo>
                      <a:close/>
                    </a:path>
                  </a:pathLst>
                </a:custGeom>
                <a:solidFill>
                  <a:srgbClr val="2E2C2C">
                    <a:alpha val="100000"/>
                  </a:srgbClr>
                </a:solidFill>
                <a:ln w="9525">
                  <a:noFill/>
                </a:ln>
              </p:spPr>
              <p:txBody>
                <a:bodyPr/>
                <a:p>
                  <a:endParaRPr lang="zh-CN" altLang="en-US" sz="100"/>
                </a:p>
              </p:txBody>
            </p:sp>
            <p:sp>
              <p:nvSpPr>
                <p:cNvPr id="10261" name="Freeform 39"/>
                <p:cNvSpPr/>
                <p:nvPr/>
              </p:nvSpPr>
              <p:spPr>
                <a:xfrm>
                  <a:off x="138113" y="1192212"/>
                  <a:ext cx="438150" cy="1462087"/>
                </a:xfrm>
                <a:custGeom>
                  <a:avLst/>
                  <a:gdLst/>
                  <a:ahLst/>
                  <a:cxnLst>
                    <a:cxn ang="0">
                      <a:pos x="50445" y="1244789"/>
                    </a:cxn>
                    <a:cxn ang="0">
                      <a:pos x="87918" y="1462087"/>
                    </a:cxn>
                    <a:cxn ang="0">
                      <a:pos x="174395" y="1462087"/>
                    </a:cxn>
                    <a:cxn ang="0">
                      <a:pos x="236370" y="1421793"/>
                    </a:cxn>
                    <a:cxn ang="0">
                      <a:pos x="236370" y="1316742"/>
                    </a:cxn>
                    <a:cxn ang="0">
                      <a:pos x="211869" y="1231837"/>
                    </a:cxn>
                    <a:cxn ang="0">
                      <a:pos x="211869" y="1086492"/>
                    </a:cxn>
                    <a:cxn ang="0">
                      <a:pos x="230605" y="844729"/>
                    </a:cxn>
                    <a:cxn ang="0">
                      <a:pos x="265196" y="712336"/>
                    </a:cxn>
                    <a:cxn ang="0">
                      <a:pos x="265196" y="554039"/>
                    </a:cxn>
                    <a:cxn ang="0">
                      <a:pos x="325730" y="418767"/>
                    </a:cxn>
                    <a:cxn ang="0">
                      <a:pos x="407883" y="155419"/>
                    </a:cxn>
                    <a:cxn ang="0">
                      <a:pos x="438150" y="35977"/>
                    </a:cxn>
                    <a:cxn ang="0">
                      <a:pos x="255107" y="7195"/>
                    </a:cxn>
                    <a:cxn ang="0">
                      <a:pos x="72064" y="7195"/>
                    </a:cxn>
                    <a:cxn ang="0">
                      <a:pos x="18737" y="233128"/>
                    </a:cxn>
                    <a:cxn ang="0">
                      <a:pos x="37473" y="405815"/>
                    </a:cxn>
                    <a:cxn ang="0">
                      <a:pos x="43238" y="497915"/>
                    </a:cxn>
                    <a:cxn ang="0">
                      <a:pos x="56210" y="646139"/>
                    </a:cxn>
                    <a:cxn ang="0">
                      <a:pos x="17295" y="749751"/>
                    </a:cxn>
                    <a:cxn ang="0">
                      <a:pos x="14413" y="1060589"/>
                    </a:cxn>
                    <a:cxn ang="0">
                      <a:pos x="50445" y="1244789"/>
                    </a:cxn>
                  </a:cxnLst>
                  <a:pathLst>
                    <a:path w="304" h="1016">
                      <a:moveTo>
                        <a:pt x="35" y="865"/>
                      </a:moveTo>
                      <a:cubicBezTo>
                        <a:pt x="35" y="865"/>
                        <a:pt x="17" y="989"/>
                        <a:pt x="61" y="1016"/>
                      </a:cubicBezTo>
                      <a:lnTo>
                        <a:pt x="121" y="1016"/>
                      </a:lnTo>
                      <a:lnTo>
                        <a:pt x="164" y="988"/>
                      </a:lnTo>
                      <a:cubicBezTo>
                        <a:pt x="164" y="988"/>
                        <a:pt x="183" y="937"/>
                        <a:pt x="164" y="915"/>
                      </a:cubicBezTo>
                      <a:cubicBezTo>
                        <a:pt x="145" y="893"/>
                        <a:pt x="147" y="856"/>
                        <a:pt x="147" y="856"/>
                      </a:cubicBezTo>
                      <a:lnTo>
                        <a:pt x="147" y="755"/>
                      </a:lnTo>
                      <a:cubicBezTo>
                        <a:pt x="147" y="755"/>
                        <a:pt x="145" y="645"/>
                        <a:pt x="160" y="587"/>
                      </a:cubicBezTo>
                      <a:cubicBezTo>
                        <a:pt x="175" y="530"/>
                        <a:pt x="184" y="495"/>
                        <a:pt x="184" y="495"/>
                      </a:cubicBezTo>
                      <a:cubicBezTo>
                        <a:pt x="184" y="495"/>
                        <a:pt x="180" y="398"/>
                        <a:pt x="184" y="385"/>
                      </a:cubicBezTo>
                      <a:cubicBezTo>
                        <a:pt x="189" y="372"/>
                        <a:pt x="226" y="302"/>
                        <a:pt x="226" y="291"/>
                      </a:cubicBezTo>
                      <a:cubicBezTo>
                        <a:pt x="226" y="280"/>
                        <a:pt x="274" y="119"/>
                        <a:pt x="283" y="108"/>
                      </a:cubicBezTo>
                      <a:cubicBezTo>
                        <a:pt x="292" y="97"/>
                        <a:pt x="304" y="25"/>
                        <a:pt x="304" y="25"/>
                      </a:cubicBezTo>
                      <a:cubicBezTo>
                        <a:pt x="304" y="25"/>
                        <a:pt x="185" y="9"/>
                        <a:pt x="177" y="5"/>
                      </a:cubicBezTo>
                      <a:cubicBezTo>
                        <a:pt x="169" y="0"/>
                        <a:pt x="50" y="5"/>
                        <a:pt x="50" y="5"/>
                      </a:cubicBezTo>
                      <a:cubicBezTo>
                        <a:pt x="50" y="5"/>
                        <a:pt x="6" y="135"/>
                        <a:pt x="13" y="162"/>
                      </a:cubicBezTo>
                      <a:cubicBezTo>
                        <a:pt x="19" y="189"/>
                        <a:pt x="33" y="264"/>
                        <a:pt x="26" y="282"/>
                      </a:cubicBezTo>
                      <a:cubicBezTo>
                        <a:pt x="19" y="299"/>
                        <a:pt x="30" y="346"/>
                        <a:pt x="30" y="346"/>
                      </a:cubicBezTo>
                      <a:cubicBezTo>
                        <a:pt x="30" y="346"/>
                        <a:pt x="37" y="436"/>
                        <a:pt x="39" y="449"/>
                      </a:cubicBezTo>
                      <a:cubicBezTo>
                        <a:pt x="41" y="462"/>
                        <a:pt x="0" y="497"/>
                        <a:pt x="12" y="521"/>
                      </a:cubicBezTo>
                      <a:cubicBezTo>
                        <a:pt x="24" y="546"/>
                        <a:pt x="3" y="719"/>
                        <a:pt x="10" y="737"/>
                      </a:cubicBezTo>
                      <a:cubicBezTo>
                        <a:pt x="17" y="755"/>
                        <a:pt x="35" y="865"/>
                        <a:pt x="35" y="865"/>
                      </a:cubicBezTo>
                      <a:close/>
                    </a:path>
                  </a:pathLst>
                </a:custGeom>
                <a:solidFill>
                  <a:srgbClr val="383837">
                    <a:alpha val="100000"/>
                  </a:srgbClr>
                </a:solidFill>
                <a:ln w="9525">
                  <a:noFill/>
                </a:ln>
              </p:spPr>
              <p:txBody>
                <a:bodyPr/>
                <a:p>
                  <a:endParaRPr lang="zh-CN" altLang="en-US" sz="100"/>
                </a:p>
              </p:txBody>
            </p:sp>
            <p:sp>
              <p:nvSpPr>
                <p:cNvPr id="10262" name="Freeform 40"/>
                <p:cNvSpPr/>
                <p:nvPr/>
              </p:nvSpPr>
              <p:spPr>
                <a:xfrm>
                  <a:off x="139700" y="1843087"/>
                  <a:ext cx="238125" cy="811212"/>
                </a:xfrm>
                <a:custGeom>
                  <a:avLst/>
                  <a:gdLst/>
                  <a:ahLst/>
                  <a:cxnLst>
                    <a:cxn ang="0">
                      <a:pos x="238125" y="81984"/>
                    </a:cxn>
                    <a:cxn ang="0">
                      <a:pos x="54841" y="0"/>
                    </a:cxn>
                    <a:cxn ang="0">
                      <a:pos x="15875" y="99244"/>
                    </a:cxn>
                    <a:cxn ang="0">
                      <a:pos x="11545" y="401291"/>
                    </a:cxn>
                    <a:cxn ang="0">
                      <a:pos x="11545" y="404168"/>
                    </a:cxn>
                    <a:cxn ang="0">
                      <a:pos x="11545" y="405606"/>
                    </a:cxn>
                    <a:cxn ang="0">
                      <a:pos x="11545" y="407044"/>
                    </a:cxn>
                    <a:cxn ang="0">
                      <a:pos x="12989" y="409921"/>
                    </a:cxn>
                    <a:cxn ang="0">
                      <a:pos x="49068" y="594026"/>
                    </a:cxn>
                    <a:cxn ang="0">
                      <a:pos x="80818" y="806897"/>
                    </a:cxn>
                    <a:cxn ang="0">
                      <a:pos x="82261" y="805459"/>
                    </a:cxn>
                    <a:cxn ang="0">
                      <a:pos x="86591" y="811212"/>
                    </a:cxn>
                    <a:cxn ang="0">
                      <a:pos x="173182" y="811212"/>
                    </a:cxn>
                    <a:cxn ang="0">
                      <a:pos x="229466" y="775254"/>
                    </a:cxn>
                    <a:cxn ang="0">
                      <a:pos x="199159" y="724913"/>
                    </a:cxn>
                    <a:cxn ang="0">
                      <a:pos x="106795" y="724913"/>
                    </a:cxn>
                    <a:cxn ang="0">
                      <a:pos x="235239" y="665942"/>
                    </a:cxn>
                    <a:cxn ang="0">
                      <a:pos x="72159" y="688955"/>
                    </a:cxn>
                    <a:cxn ang="0">
                      <a:pos x="73602" y="595464"/>
                    </a:cxn>
                    <a:cxn ang="0">
                      <a:pos x="134216" y="632860"/>
                    </a:cxn>
                    <a:cxn ang="0">
                      <a:pos x="76489" y="533616"/>
                    </a:cxn>
                    <a:cxn ang="0">
                      <a:pos x="134216" y="546561"/>
                    </a:cxn>
                    <a:cxn ang="0">
                      <a:pos x="73602" y="487590"/>
                    </a:cxn>
                    <a:cxn ang="0">
                      <a:pos x="134216" y="425742"/>
                    </a:cxn>
                    <a:cxn ang="0">
                      <a:pos x="114011" y="349512"/>
                    </a:cxn>
                    <a:cxn ang="0">
                      <a:pos x="57727" y="336567"/>
                    </a:cxn>
                    <a:cxn ang="0">
                      <a:pos x="60614" y="323622"/>
                    </a:cxn>
                    <a:cxn ang="0">
                      <a:pos x="134216" y="221501"/>
                    </a:cxn>
                    <a:cxn ang="0">
                      <a:pos x="53398" y="221501"/>
                    </a:cxn>
                    <a:cxn ang="0">
                      <a:pos x="155864" y="158215"/>
                    </a:cxn>
                    <a:cxn ang="0">
                      <a:pos x="129886" y="142394"/>
                    </a:cxn>
                    <a:cxn ang="0">
                      <a:pos x="53398" y="129449"/>
                    </a:cxn>
                    <a:cxn ang="0">
                      <a:pos x="106795" y="116504"/>
                    </a:cxn>
                    <a:cxn ang="0">
                      <a:pos x="57727" y="81984"/>
                    </a:cxn>
                    <a:cxn ang="0">
                      <a:pos x="238125" y="81984"/>
                    </a:cxn>
                  </a:cxnLst>
                  <a:pathLst>
                    <a:path w="165" h="564">
                      <a:moveTo>
                        <a:pt x="165" y="57"/>
                      </a:moveTo>
                      <a:cubicBezTo>
                        <a:pt x="148" y="40"/>
                        <a:pt x="82" y="15"/>
                        <a:pt x="38" y="0"/>
                      </a:cubicBezTo>
                      <a:cubicBezTo>
                        <a:pt x="34" y="15"/>
                        <a:pt x="0" y="47"/>
                        <a:pt x="11" y="69"/>
                      </a:cubicBezTo>
                      <a:cubicBezTo>
                        <a:pt x="22" y="92"/>
                        <a:pt x="5" y="243"/>
                        <a:pt x="8" y="279"/>
                      </a:cubicBezTo>
                      <a:cubicBezTo>
                        <a:pt x="8" y="279"/>
                        <a:pt x="8" y="280"/>
                        <a:pt x="8" y="281"/>
                      </a:cubicBezTo>
                      <a:cubicBezTo>
                        <a:pt x="8" y="281"/>
                        <a:pt x="8" y="282"/>
                        <a:pt x="8" y="282"/>
                      </a:cubicBezTo>
                      <a:cubicBezTo>
                        <a:pt x="8" y="283"/>
                        <a:pt x="8" y="283"/>
                        <a:pt x="8" y="283"/>
                      </a:cubicBezTo>
                      <a:cubicBezTo>
                        <a:pt x="9" y="284"/>
                        <a:pt x="9" y="284"/>
                        <a:pt x="9" y="285"/>
                      </a:cubicBezTo>
                      <a:cubicBezTo>
                        <a:pt x="16" y="303"/>
                        <a:pt x="34" y="413"/>
                        <a:pt x="34" y="413"/>
                      </a:cubicBezTo>
                      <a:cubicBezTo>
                        <a:pt x="34" y="413"/>
                        <a:pt x="17" y="530"/>
                        <a:pt x="56" y="561"/>
                      </a:cubicBezTo>
                      <a:lnTo>
                        <a:pt x="57" y="560"/>
                      </a:lnTo>
                      <a:cubicBezTo>
                        <a:pt x="58" y="561"/>
                        <a:pt x="59" y="563"/>
                        <a:pt x="60" y="564"/>
                      </a:cubicBezTo>
                      <a:lnTo>
                        <a:pt x="120" y="564"/>
                      </a:lnTo>
                      <a:lnTo>
                        <a:pt x="159" y="539"/>
                      </a:lnTo>
                      <a:cubicBezTo>
                        <a:pt x="148" y="521"/>
                        <a:pt x="138" y="504"/>
                        <a:pt x="138" y="504"/>
                      </a:cubicBezTo>
                      <a:lnTo>
                        <a:pt x="74" y="504"/>
                      </a:lnTo>
                      <a:cubicBezTo>
                        <a:pt x="79" y="471"/>
                        <a:pt x="163" y="463"/>
                        <a:pt x="163" y="463"/>
                      </a:cubicBezTo>
                      <a:cubicBezTo>
                        <a:pt x="150" y="443"/>
                        <a:pt x="81" y="467"/>
                        <a:pt x="50" y="479"/>
                      </a:cubicBezTo>
                      <a:cubicBezTo>
                        <a:pt x="41" y="463"/>
                        <a:pt x="48" y="429"/>
                        <a:pt x="51" y="414"/>
                      </a:cubicBezTo>
                      <a:cubicBezTo>
                        <a:pt x="71" y="417"/>
                        <a:pt x="93" y="440"/>
                        <a:pt x="93" y="440"/>
                      </a:cubicBezTo>
                      <a:lnTo>
                        <a:pt x="53" y="371"/>
                      </a:lnTo>
                      <a:cubicBezTo>
                        <a:pt x="49" y="357"/>
                        <a:pt x="93" y="380"/>
                        <a:pt x="93" y="380"/>
                      </a:cubicBezTo>
                      <a:lnTo>
                        <a:pt x="51" y="339"/>
                      </a:lnTo>
                      <a:cubicBezTo>
                        <a:pt x="51" y="339"/>
                        <a:pt x="76" y="325"/>
                        <a:pt x="93" y="296"/>
                      </a:cubicBezTo>
                      <a:cubicBezTo>
                        <a:pt x="110" y="266"/>
                        <a:pt x="79" y="243"/>
                        <a:pt x="79" y="243"/>
                      </a:cubicBezTo>
                      <a:cubicBezTo>
                        <a:pt x="79" y="243"/>
                        <a:pt x="30" y="277"/>
                        <a:pt x="40" y="234"/>
                      </a:cubicBezTo>
                      <a:cubicBezTo>
                        <a:pt x="40" y="231"/>
                        <a:pt x="41" y="228"/>
                        <a:pt x="42" y="225"/>
                      </a:cubicBezTo>
                      <a:cubicBezTo>
                        <a:pt x="54" y="186"/>
                        <a:pt x="93" y="154"/>
                        <a:pt x="93" y="154"/>
                      </a:cubicBezTo>
                      <a:lnTo>
                        <a:pt x="37" y="154"/>
                      </a:lnTo>
                      <a:cubicBezTo>
                        <a:pt x="49" y="122"/>
                        <a:pt x="124" y="129"/>
                        <a:pt x="108" y="110"/>
                      </a:cubicBezTo>
                      <a:cubicBezTo>
                        <a:pt x="104" y="106"/>
                        <a:pt x="98" y="102"/>
                        <a:pt x="90" y="99"/>
                      </a:cubicBezTo>
                      <a:cubicBezTo>
                        <a:pt x="68" y="91"/>
                        <a:pt x="37" y="90"/>
                        <a:pt x="37" y="90"/>
                      </a:cubicBezTo>
                      <a:lnTo>
                        <a:pt x="74" y="81"/>
                      </a:lnTo>
                      <a:lnTo>
                        <a:pt x="40" y="57"/>
                      </a:lnTo>
                      <a:cubicBezTo>
                        <a:pt x="68" y="45"/>
                        <a:pt x="165" y="57"/>
                        <a:pt x="165" y="57"/>
                      </a:cubicBezTo>
                      <a:close/>
                    </a:path>
                  </a:pathLst>
                </a:custGeom>
                <a:solidFill>
                  <a:srgbClr val="2E2C2C">
                    <a:alpha val="100000"/>
                  </a:srgbClr>
                </a:solidFill>
                <a:ln w="9525">
                  <a:noFill/>
                </a:ln>
              </p:spPr>
              <p:txBody>
                <a:bodyPr/>
                <a:p>
                  <a:endParaRPr lang="zh-CN" altLang="en-US" sz="100"/>
                </a:p>
              </p:txBody>
            </p:sp>
            <p:sp>
              <p:nvSpPr>
                <p:cNvPr id="10263" name="Freeform 41"/>
                <p:cNvSpPr/>
                <p:nvPr/>
              </p:nvSpPr>
              <p:spPr>
                <a:xfrm>
                  <a:off x="123825" y="1193800"/>
                  <a:ext cx="452438" cy="608012"/>
                </a:xfrm>
                <a:custGeom>
                  <a:avLst/>
                  <a:gdLst/>
                  <a:ahLst/>
                  <a:cxnLst>
                    <a:cxn ang="0">
                      <a:pos x="269446" y="5763"/>
                    </a:cxn>
                    <a:cxn ang="0">
                      <a:pos x="86453" y="5763"/>
                    </a:cxn>
                    <a:cxn ang="0">
                      <a:pos x="10086" y="210355"/>
                    </a:cxn>
                    <a:cxn ang="0">
                      <a:pos x="12968" y="384690"/>
                    </a:cxn>
                    <a:cxn ang="0">
                      <a:pos x="25936" y="502835"/>
                    </a:cxn>
                    <a:cxn ang="0">
                      <a:pos x="66281" y="608012"/>
                    </a:cxn>
                    <a:cxn ang="0">
                      <a:pos x="149852" y="485545"/>
                    </a:cxn>
                    <a:cxn ang="0">
                      <a:pos x="89335" y="508598"/>
                    </a:cxn>
                    <a:cxn ang="0">
                      <a:pos x="128239" y="301124"/>
                    </a:cxn>
                    <a:cxn ang="0">
                      <a:pos x="149852" y="142638"/>
                    </a:cxn>
                    <a:cxn ang="0">
                      <a:pos x="340049" y="142638"/>
                    </a:cxn>
                    <a:cxn ang="0">
                      <a:pos x="414975" y="171454"/>
                    </a:cxn>
                    <a:cxn ang="0">
                      <a:pos x="422179" y="154164"/>
                    </a:cxn>
                    <a:cxn ang="0">
                      <a:pos x="452438" y="34579"/>
                    </a:cxn>
                    <a:cxn ang="0">
                      <a:pos x="269446" y="5763"/>
                    </a:cxn>
                  </a:cxnLst>
                  <a:pathLst>
                    <a:path w="314" h="422">
                      <a:moveTo>
                        <a:pt x="187" y="4"/>
                      </a:moveTo>
                      <a:cubicBezTo>
                        <a:pt x="179" y="0"/>
                        <a:pt x="60" y="4"/>
                        <a:pt x="60" y="4"/>
                      </a:cubicBezTo>
                      <a:cubicBezTo>
                        <a:pt x="60" y="4"/>
                        <a:pt x="0" y="119"/>
                        <a:pt x="7" y="146"/>
                      </a:cubicBezTo>
                      <a:cubicBezTo>
                        <a:pt x="13" y="173"/>
                        <a:pt x="15" y="250"/>
                        <a:pt x="9" y="267"/>
                      </a:cubicBezTo>
                      <a:cubicBezTo>
                        <a:pt x="2" y="285"/>
                        <a:pt x="18" y="349"/>
                        <a:pt x="18" y="349"/>
                      </a:cubicBezTo>
                      <a:cubicBezTo>
                        <a:pt x="18" y="349"/>
                        <a:pt x="44" y="391"/>
                        <a:pt x="46" y="422"/>
                      </a:cubicBezTo>
                      <a:cubicBezTo>
                        <a:pt x="79" y="388"/>
                        <a:pt x="104" y="337"/>
                        <a:pt x="104" y="337"/>
                      </a:cubicBezTo>
                      <a:cubicBezTo>
                        <a:pt x="91" y="346"/>
                        <a:pt x="62" y="353"/>
                        <a:pt x="62" y="353"/>
                      </a:cubicBezTo>
                      <a:cubicBezTo>
                        <a:pt x="65" y="321"/>
                        <a:pt x="89" y="209"/>
                        <a:pt x="89" y="209"/>
                      </a:cubicBezTo>
                      <a:cubicBezTo>
                        <a:pt x="89" y="209"/>
                        <a:pt x="202" y="129"/>
                        <a:pt x="104" y="99"/>
                      </a:cubicBezTo>
                      <a:cubicBezTo>
                        <a:pt x="114" y="60"/>
                        <a:pt x="236" y="99"/>
                        <a:pt x="236" y="99"/>
                      </a:cubicBezTo>
                      <a:lnTo>
                        <a:pt x="288" y="119"/>
                      </a:lnTo>
                      <a:cubicBezTo>
                        <a:pt x="290" y="113"/>
                        <a:pt x="292" y="109"/>
                        <a:pt x="293" y="107"/>
                      </a:cubicBezTo>
                      <a:cubicBezTo>
                        <a:pt x="302" y="96"/>
                        <a:pt x="314" y="24"/>
                        <a:pt x="314" y="24"/>
                      </a:cubicBezTo>
                      <a:cubicBezTo>
                        <a:pt x="314" y="24"/>
                        <a:pt x="195" y="8"/>
                        <a:pt x="187" y="4"/>
                      </a:cubicBezTo>
                      <a:close/>
                    </a:path>
                  </a:pathLst>
                </a:custGeom>
                <a:solidFill>
                  <a:srgbClr val="2E2C2C">
                    <a:alpha val="100000"/>
                  </a:srgbClr>
                </a:solidFill>
                <a:ln w="9525">
                  <a:noFill/>
                </a:ln>
              </p:spPr>
              <p:txBody>
                <a:bodyPr/>
                <a:p>
                  <a:endParaRPr lang="zh-CN" altLang="en-US" sz="100"/>
                </a:p>
              </p:txBody>
            </p:sp>
            <p:sp>
              <p:nvSpPr>
                <p:cNvPr id="10264" name="Freeform 42"/>
                <p:cNvSpPr/>
                <p:nvPr/>
              </p:nvSpPr>
              <p:spPr>
                <a:xfrm>
                  <a:off x="274638" y="1130300"/>
                  <a:ext cx="339725" cy="120650"/>
                </a:xfrm>
                <a:custGeom>
                  <a:avLst/>
                  <a:gdLst/>
                  <a:ahLst/>
                  <a:cxnLst>
                    <a:cxn ang="0">
                      <a:pos x="0" y="56691"/>
                    </a:cxn>
                    <a:cxn ang="0">
                      <a:pos x="274947" y="117743"/>
                    </a:cxn>
                    <a:cxn ang="0">
                      <a:pos x="339725" y="88670"/>
                    </a:cxn>
                    <a:cxn ang="0">
                      <a:pos x="331088" y="24711"/>
                    </a:cxn>
                    <a:cxn ang="0">
                      <a:pos x="12956" y="0"/>
                    </a:cxn>
                    <a:cxn ang="0">
                      <a:pos x="0" y="56691"/>
                    </a:cxn>
                  </a:cxnLst>
                  <a:pathLst>
                    <a:path w="236" h="83">
                      <a:moveTo>
                        <a:pt x="0" y="39"/>
                      </a:moveTo>
                      <a:cubicBezTo>
                        <a:pt x="0" y="39"/>
                        <a:pt x="136" y="83"/>
                        <a:pt x="191" y="81"/>
                      </a:cubicBezTo>
                      <a:lnTo>
                        <a:pt x="236" y="61"/>
                      </a:lnTo>
                      <a:lnTo>
                        <a:pt x="230" y="17"/>
                      </a:lnTo>
                      <a:lnTo>
                        <a:pt x="9" y="0"/>
                      </a:lnTo>
                      <a:lnTo>
                        <a:pt x="0" y="39"/>
                      </a:lnTo>
                      <a:close/>
                    </a:path>
                  </a:pathLst>
                </a:custGeom>
                <a:solidFill>
                  <a:srgbClr val="2E2C2C">
                    <a:alpha val="100000"/>
                  </a:srgbClr>
                </a:solidFill>
                <a:ln w="9525">
                  <a:noFill/>
                </a:ln>
              </p:spPr>
              <p:txBody>
                <a:bodyPr/>
                <a:p>
                  <a:endParaRPr lang="zh-CN" altLang="en-US" sz="100"/>
                </a:p>
              </p:txBody>
            </p:sp>
            <p:sp>
              <p:nvSpPr>
                <p:cNvPr id="10265" name="Freeform 43"/>
                <p:cNvSpPr/>
                <p:nvPr/>
              </p:nvSpPr>
              <p:spPr>
                <a:xfrm>
                  <a:off x="298450" y="344487"/>
                  <a:ext cx="309563" cy="857250"/>
                </a:xfrm>
                <a:custGeom>
                  <a:avLst/>
                  <a:gdLst/>
                  <a:ahLst/>
                  <a:cxnLst>
                    <a:cxn ang="0">
                      <a:pos x="2880" y="768073"/>
                    </a:cxn>
                    <a:cxn ang="0">
                      <a:pos x="102228" y="842867"/>
                    </a:cxn>
                    <a:cxn ang="0">
                      <a:pos x="309563" y="828483"/>
                    </a:cxn>
                    <a:cxn ang="0">
                      <a:pos x="277887" y="558076"/>
                    </a:cxn>
                    <a:cxn ang="0">
                      <a:pos x="293725" y="384036"/>
                    </a:cxn>
                    <a:cxn ang="0">
                      <a:pos x="214534" y="159656"/>
                    </a:cxn>
                    <a:cxn ang="0">
                      <a:pos x="203016" y="46027"/>
                    </a:cxn>
                    <a:cxn ang="0">
                      <a:pos x="177099" y="113629"/>
                    </a:cxn>
                    <a:cxn ang="0">
                      <a:pos x="35996" y="0"/>
                    </a:cxn>
                    <a:cxn ang="0">
                      <a:pos x="2880" y="40273"/>
                    </a:cxn>
                    <a:cxn ang="0">
                      <a:pos x="2880" y="768073"/>
                    </a:cxn>
                  </a:cxnLst>
                  <a:pathLst>
                    <a:path w="215" h="596">
                      <a:moveTo>
                        <a:pt x="2" y="534"/>
                      </a:moveTo>
                      <a:cubicBezTo>
                        <a:pt x="2" y="534"/>
                        <a:pt x="0" y="576"/>
                        <a:pt x="71" y="586"/>
                      </a:cubicBezTo>
                      <a:cubicBezTo>
                        <a:pt x="141" y="596"/>
                        <a:pt x="200" y="596"/>
                        <a:pt x="215" y="576"/>
                      </a:cubicBezTo>
                      <a:lnTo>
                        <a:pt x="193" y="388"/>
                      </a:lnTo>
                      <a:cubicBezTo>
                        <a:pt x="193" y="388"/>
                        <a:pt x="208" y="305"/>
                        <a:pt x="204" y="267"/>
                      </a:cubicBezTo>
                      <a:cubicBezTo>
                        <a:pt x="200" y="228"/>
                        <a:pt x="149" y="111"/>
                        <a:pt x="149" y="111"/>
                      </a:cubicBezTo>
                      <a:cubicBezTo>
                        <a:pt x="149" y="111"/>
                        <a:pt x="161" y="54"/>
                        <a:pt x="141" y="32"/>
                      </a:cubicBezTo>
                      <a:lnTo>
                        <a:pt x="123" y="79"/>
                      </a:lnTo>
                      <a:cubicBezTo>
                        <a:pt x="123" y="79"/>
                        <a:pt x="103" y="79"/>
                        <a:pt x="25" y="0"/>
                      </a:cubicBezTo>
                      <a:cubicBezTo>
                        <a:pt x="25" y="0"/>
                        <a:pt x="9" y="18"/>
                        <a:pt x="2" y="28"/>
                      </a:cubicBezTo>
                      <a:lnTo>
                        <a:pt x="2" y="534"/>
                      </a:lnTo>
                      <a:close/>
                    </a:path>
                  </a:pathLst>
                </a:custGeom>
                <a:solidFill>
                  <a:srgbClr val="D8DCE8">
                    <a:alpha val="100000"/>
                  </a:srgbClr>
                </a:solidFill>
                <a:ln w="9525">
                  <a:noFill/>
                </a:ln>
              </p:spPr>
              <p:txBody>
                <a:bodyPr/>
                <a:p>
                  <a:endParaRPr lang="zh-CN" altLang="en-US" sz="100"/>
                </a:p>
              </p:txBody>
            </p:sp>
            <p:sp>
              <p:nvSpPr>
                <p:cNvPr id="10266" name="Freeform 44"/>
                <p:cNvSpPr/>
                <p:nvPr/>
              </p:nvSpPr>
              <p:spPr>
                <a:xfrm>
                  <a:off x="298450" y="344487"/>
                  <a:ext cx="309563" cy="857250"/>
                </a:xfrm>
                <a:custGeom>
                  <a:avLst/>
                  <a:gdLst/>
                  <a:ahLst/>
                  <a:cxnLst>
                    <a:cxn ang="0">
                      <a:pos x="214534" y="831360"/>
                    </a:cxn>
                    <a:cxn ang="0">
                      <a:pos x="56153" y="732115"/>
                    </a:cxn>
                    <a:cxn ang="0">
                      <a:pos x="64792" y="676019"/>
                    </a:cxn>
                    <a:cxn ang="0">
                      <a:pos x="214534" y="762320"/>
                    </a:cxn>
                    <a:cxn ang="0">
                      <a:pos x="67672" y="535062"/>
                    </a:cxn>
                    <a:cxn ang="0">
                      <a:pos x="46074" y="113629"/>
                    </a:cxn>
                    <a:cxn ang="0">
                      <a:pos x="112307" y="174039"/>
                    </a:cxn>
                    <a:cxn ang="0">
                      <a:pos x="67672" y="99245"/>
                    </a:cxn>
                    <a:cxn ang="0">
                      <a:pos x="138223" y="90615"/>
                    </a:cxn>
                    <a:cxn ang="0">
                      <a:pos x="35996" y="0"/>
                    </a:cxn>
                    <a:cxn ang="0">
                      <a:pos x="2880" y="40273"/>
                    </a:cxn>
                    <a:cxn ang="0">
                      <a:pos x="2880" y="768073"/>
                    </a:cxn>
                    <a:cxn ang="0">
                      <a:pos x="102228" y="842867"/>
                    </a:cxn>
                    <a:cxn ang="0">
                      <a:pos x="309563" y="828483"/>
                    </a:cxn>
                    <a:cxn ang="0">
                      <a:pos x="309563" y="827045"/>
                    </a:cxn>
                    <a:cxn ang="0">
                      <a:pos x="214534" y="831360"/>
                    </a:cxn>
                  </a:cxnLst>
                  <a:pathLst>
                    <a:path w="215" h="596">
                      <a:moveTo>
                        <a:pt x="149" y="578"/>
                      </a:moveTo>
                      <a:cubicBezTo>
                        <a:pt x="66" y="574"/>
                        <a:pt x="39" y="509"/>
                        <a:pt x="39" y="509"/>
                      </a:cubicBezTo>
                      <a:cubicBezTo>
                        <a:pt x="39" y="509"/>
                        <a:pt x="17" y="470"/>
                        <a:pt x="45" y="470"/>
                      </a:cubicBezTo>
                      <a:cubicBezTo>
                        <a:pt x="73" y="471"/>
                        <a:pt x="149" y="530"/>
                        <a:pt x="149" y="530"/>
                      </a:cubicBezTo>
                      <a:cubicBezTo>
                        <a:pt x="130" y="485"/>
                        <a:pt x="83" y="428"/>
                        <a:pt x="47" y="372"/>
                      </a:cubicBezTo>
                      <a:cubicBezTo>
                        <a:pt x="11" y="315"/>
                        <a:pt x="32" y="79"/>
                        <a:pt x="32" y="79"/>
                      </a:cubicBezTo>
                      <a:lnTo>
                        <a:pt x="78" y="121"/>
                      </a:lnTo>
                      <a:lnTo>
                        <a:pt x="47" y="69"/>
                      </a:lnTo>
                      <a:cubicBezTo>
                        <a:pt x="72" y="84"/>
                        <a:pt x="87" y="77"/>
                        <a:pt x="96" y="63"/>
                      </a:cubicBezTo>
                      <a:cubicBezTo>
                        <a:pt x="80" y="52"/>
                        <a:pt x="58" y="33"/>
                        <a:pt x="25" y="0"/>
                      </a:cubicBezTo>
                      <a:cubicBezTo>
                        <a:pt x="25" y="0"/>
                        <a:pt x="9" y="18"/>
                        <a:pt x="2" y="28"/>
                      </a:cubicBezTo>
                      <a:lnTo>
                        <a:pt x="2" y="534"/>
                      </a:lnTo>
                      <a:cubicBezTo>
                        <a:pt x="2" y="534"/>
                        <a:pt x="0" y="576"/>
                        <a:pt x="71" y="586"/>
                      </a:cubicBezTo>
                      <a:cubicBezTo>
                        <a:pt x="141" y="596"/>
                        <a:pt x="200" y="596"/>
                        <a:pt x="215" y="576"/>
                      </a:cubicBezTo>
                      <a:lnTo>
                        <a:pt x="215" y="575"/>
                      </a:lnTo>
                      <a:cubicBezTo>
                        <a:pt x="192" y="577"/>
                        <a:pt x="169" y="578"/>
                        <a:pt x="149" y="578"/>
                      </a:cubicBezTo>
                      <a:close/>
                    </a:path>
                  </a:pathLst>
                </a:custGeom>
                <a:solidFill>
                  <a:srgbClr val="AFB0B2">
                    <a:alpha val="100000"/>
                  </a:srgbClr>
                </a:solidFill>
                <a:ln w="9525">
                  <a:noFill/>
                </a:ln>
              </p:spPr>
              <p:txBody>
                <a:bodyPr/>
                <a:p>
                  <a:endParaRPr lang="zh-CN" altLang="en-US" sz="100"/>
                </a:p>
              </p:txBody>
            </p:sp>
            <p:sp>
              <p:nvSpPr>
                <p:cNvPr id="10267" name="Freeform 45"/>
                <p:cNvSpPr/>
                <p:nvPr/>
              </p:nvSpPr>
              <p:spPr>
                <a:xfrm>
                  <a:off x="0" y="371475"/>
                  <a:ext cx="457200" cy="1096962"/>
                </a:xfrm>
                <a:custGeom>
                  <a:avLst/>
                  <a:gdLst/>
                  <a:ahLst/>
                  <a:cxnLst>
                    <a:cxn ang="0">
                      <a:pos x="0" y="1049518"/>
                    </a:cxn>
                    <a:cxn ang="0">
                      <a:pos x="166777" y="1096962"/>
                    </a:cxn>
                    <a:cxn ang="0">
                      <a:pos x="378125" y="704471"/>
                    </a:cxn>
                    <a:cxn ang="0">
                      <a:pos x="444260" y="520446"/>
                    </a:cxn>
                    <a:cxn ang="0">
                      <a:pos x="291860" y="0"/>
                    </a:cxn>
                    <a:cxn ang="0">
                      <a:pos x="166777" y="69009"/>
                    </a:cxn>
                    <a:cxn ang="0">
                      <a:pos x="169653" y="342172"/>
                    </a:cxn>
                    <a:cxn ang="0">
                      <a:pos x="0" y="1049518"/>
                    </a:cxn>
                  </a:cxnLst>
                  <a:pathLst>
                    <a:path w="318" h="763">
                      <a:moveTo>
                        <a:pt x="0" y="730"/>
                      </a:moveTo>
                      <a:lnTo>
                        <a:pt x="116" y="763"/>
                      </a:lnTo>
                      <a:cubicBezTo>
                        <a:pt x="116" y="763"/>
                        <a:pt x="251" y="503"/>
                        <a:pt x="263" y="490"/>
                      </a:cubicBezTo>
                      <a:cubicBezTo>
                        <a:pt x="275" y="476"/>
                        <a:pt x="318" y="439"/>
                        <a:pt x="309" y="362"/>
                      </a:cubicBezTo>
                      <a:cubicBezTo>
                        <a:pt x="301" y="285"/>
                        <a:pt x="292" y="104"/>
                        <a:pt x="203" y="0"/>
                      </a:cubicBezTo>
                      <a:cubicBezTo>
                        <a:pt x="203" y="0"/>
                        <a:pt x="166" y="51"/>
                        <a:pt x="116" y="48"/>
                      </a:cubicBezTo>
                      <a:lnTo>
                        <a:pt x="118" y="238"/>
                      </a:lnTo>
                      <a:cubicBezTo>
                        <a:pt x="118" y="238"/>
                        <a:pt x="92" y="554"/>
                        <a:pt x="0" y="730"/>
                      </a:cubicBezTo>
                      <a:close/>
                    </a:path>
                  </a:pathLst>
                </a:custGeom>
                <a:solidFill>
                  <a:srgbClr val="383837">
                    <a:alpha val="100000"/>
                  </a:srgbClr>
                </a:solidFill>
                <a:ln w="9525">
                  <a:noFill/>
                </a:ln>
              </p:spPr>
              <p:txBody>
                <a:bodyPr/>
                <a:p>
                  <a:endParaRPr lang="zh-CN" altLang="en-US" sz="100"/>
                </a:p>
              </p:txBody>
            </p:sp>
            <p:sp>
              <p:nvSpPr>
                <p:cNvPr id="10268" name="Freeform 46"/>
                <p:cNvSpPr/>
                <p:nvPr/>
              </p:nvSpPr>
              <p:spPr>
                <a:xfrm>
                  <a:off x="430213" y="457200"/>
                  <a:ext cx="184150" cy="730250"/>
                </a:xfrm>
                <a:custGeom>
                  <a:avLst/>
                  <a:gdLst/>
                  <a:ahLst/>
                  <a:cxnLst>
                    <a:cxn ang="0">
                      <a:pos x="98600" y="679838"/>
                    </a:cxn>
                    <a:cxn ang="0">
                      <a:pos x="146450" y="730250"/>
                    </a:cxn>
                    <a:cxn ang="0">
                      <a:pos x="184150" y="688480"/>
                    </a:cxn>
                    <a:cxn ang="0">
                      <a:pos x="142100" y="313993"/>
                    </a:cxn>
                    <a:cxn ang="0">
                      <a:pos x="62350" y="76338"/>
                    </a:cxn>
                    <a:cxn ang="0">
                      <a:pos x="44950" y="0"/>
                    </a:cxn>
                    <a:cxn ang="0">
                      <a:pos x="0" y="46091"/>
                    </a:cxn>
                    <a:cxn ang="0">
                      <a:pos x="20300" y="84980"/>
                    </a:cxn>
                    <a:cxn ang="0">
                      <a:pos x="59450" y="265022"/>
                    </a:cxn>
                    <a:cxn ang="0">
                      <a:pos x="98600" y="679838"/>
                    </a:cxn>
                  </a:cxnLst>
                  <a:pathLst>
                    <a:path w="127" h="507">
                      <a:moveTo>
                        <a:pt x="68" y="472"/>
                      </a:moveTo>
                      <a:lnTo>
                        <a:pt x="101" y="507"/>
                      </a:lnTo>
                      <a:lnTo>
                        <a:pt x="127" y="478"/>
                      </a:lnTo>
                      <a:cubicBezTo>
                        <a:pt x="127" y="478"/>
                        <a:pt x="107" y="272"/>
                        <a:pt x="98" y="218"/>
                      </a:cubicBezTo>
                      <a:cubicBezTo>
                        <a:pt x="88" y="164"/>
                        <a:pt x="43" y="53"/>
                        <a:pt x="43" y="53"/>
                      </a:cubicBezTo>
                      <a:cubicBezTo>
                        <a:pt x="43" y="53"/>
                        <a:pt x="61" y="22"/>
                        <a:pt x="31" y="0"/>
                      </a:cubicBezTo>
                      <a:cubicBezTo>
                        <a:pt x="31" y="0"/>
                        <a:pt x="6" y="5"/>
                        <a:pt x="0" y="32"/>
                      </a:cubicBezTo>
                      <a:lnTo>
                        <a:pt x="14" y="59"/>
                      </a:lnTo>
                      <a:cubicBezTo>
                        <a:pt x="14" y="59"/>
                        <a:pt x="36" y="146"/>
                        <a:pt x="41" y="184"/>
                      </a:cubicBezTo>
                      <a:cubicBezTo>
                        <a:pt x="46" y="223"/>
                        <a:pt x="48" y="451"/>
                        <a:pt x="68" y="472"/>
                      </a:cubicBezTo>
                      <a:close/>
                    </a:path>
                  </a:pathLst>
                </a:custGeom>
                <a:solidFill>
                  <a:srgbClr val="9D3D25">
                    <a:alpha val="100000"/>
                  </a:srgbClr>
                </a:solidFill>
                <a:ln w="9525">
                  <a:noFill/>
                </a:ln>
              </p:spPr>
              <p:txBody>
                <a:bodyPr/>
                <a:p>
                  <a:endParaRPr lang="zh-CN" altLang="en-US" sz="100"/>
                </a:p>
              </p:txBody>
            </p:sp>
            <p:sp>
              <p:nvSpPr>
                <p:cNvPr id="10269" name="Freeform 47"/>
                <p:cNvSpPr/>
                <p:nvPr/>
              </p:nvSpPr>
              <p:spPr>
                <a:xfrm>
                  <a:off x="614363" y="725487"/>
                  <a:ext cx="412750" cy="296862"/>
                </a:xfrm>
                <a:custGeom>
                  <a:avLst/>
                  <a:gdLst/>
                  <a:ahLst/>
                  <a:cxnLst>
                    <a:cxn ang="0">
                      <a:pos x="398368" y="217603"/>
                    </a:cxn>
                    <a:cxn ang="0">
                      <a:pos x="343719" y="77818"/>
                    </a:cxn>
                    <a:cxn ang="0">
                      <a:pos x="221476" y="109522"/>
                    </a:cxn>
                    <a:cxn ang="0">
                      <a:pos x="182645" y="129697"/>
                    </a:cxn>
                    <a:cxn ang="0">
                      <a:pos x="125119" y="129697"/>
                    </a:cxn>
                    <a:cxn ang="0">
                      <a:pos x="71908" y="129697"/>
                    </a:cxn>
                    <a:cxn ang="0">
                      <a:pos x="53212" y="110963"/>
                    </a:cxn>
                    <a:cxn ang="0">
                      <a:pos x="17258" y="0"/>
                    </a:cxn>
                    <a:cxn ang="0">
                      <a:pos x="0" y="252189"/>
                    </a:cxn>
                    <a:cxn ang="0">
                      <a:pos x="8629" y="295421"/>
                    </a:cxn>
                    <a:cxn ang="0">
                      <a:pos x="175455" y="276687"/>
                    </a:cxn>
                    <a:cxn ang="0">
                      <a:pos x="398368" y="217603"/>
                    </a:cxn>
                  </a:cxnLst>
                  <a:pathLst>
                    <a:path w="287" h="206">
                      <a:moveTo>
                        <a:pt x="277" y="151"/>
                      </a:moveTo>
                      <a:cubicBezTo>
                        <a:pt x="277" y="151"/>
                        <a:pt x="287" y="89"/>
                        <a:pt x="239" y="54"/>
                      </a:cubicBezTo>
                      <a:cubicBezTo>
                        <a:pt x="239" y="54"/>
                        <a:pt x="158" y="69"/>
                        <a:pt x="154" y="76"/>
                      </a:cubicBezTo>
                      <a:cubicBezTo>
                        <a:pt x="151" y="82"/>
                        <a:pt x="127" y="90"/>
                        <a:pt x="127" y="90"/>
                      </a:cubicBezTo>
                      <a:cubicBezTo>
                        <a:pt x="127" y="90"/>
                        <a:pt x="92" y="88"/>
                        <a:pt x="87" y="90"/>
                      </a:cubicBezTo>
                      <a:cubicBezTo>
                        <a:pt x="82" y="92"/>
                        <a:pt x="58" y="76"/>
                        <a:pt x="50" y="90"/>
                      </a:cubicBezTo>
                      <a:lnTo>
                        <a:pt x="37" y="77"/>
                      </a:lnTo>
                      <a:cubicBezTo>
                        <a:pt x="37" y="77"/>
                        <a:pt x="42" y="34"/>
                        <a:pt x="12" y="0"/>
                      </a:cubicBezTo>
                      <a:lnTo>
                        <a:pt x="0" y="175"/>
                      </a:lnTo>
                      <a:lnTo>
                        <a:pt x="6" y="205"/>
                      </a:lnTo>
                      <a:cubicBezTo>
                        <a:pt x="6" y="205"/>
                        <a:pt x="95" y="206"/>
                        <a:pt x="122" y="192"/>
                      </a:cubicBezTo>
                      <a:cubicBezTo>
                        <a:pt x="149" y="178"/>
                        <a:pt x="260" y="165"/>
                        <a:pt x="277" y="151"/>
                      </a:cubicBezTo>
                      <a:close/>
                    </a:path>
                  </a:pathLst>
                </a:custGeom>
                <a:solidFill>
                  <a:srgbClr val="383837">
                    <a:alpha val="100000"/>
                  </a:srgbClr>
                </a:solidFill>
                <a:ln w="9525">
                  <a:noFill/>
                </a:ln>
              </p:spPr>
              <p:txBody>
                <a:bodyPr/>
                <a:p>
                  <a:endParaRPr lang="zh-CN" altLang="en-US" sz="100"/>
                </a:p>
              </p:txBody>
            </p:sp>
            <p:sp>
              <p:nvSpPr>
                <p:cNvPr id="10270" name="Freeform 48"/>
                <p:cNvSpPr/>
                <p:nvPr/>
              </p:nvSpPr>
              <p:spPr>
                <a:xfrm>
                  <a:off x="654050" y="800100"/>
                  <a:ext cx="357188" cy="190500"/>
                </a:xfrm>
                <a:custGeom>
                  <a:avLst/>
                  <a:gdLst/>
                  <a:ahLst/>
                  <a:cxnLst>
                    <a:cxn ang="0">
                      <a:pos x="303898" y="2865"/>
                    </a:cxn>
                    <a:cxn ang="0">
                      <a:pos x="181475" y="34376"/>
                    </a:cxn>
                    <a:cxn ang="0">
                      <a:pos x="142587" y="54429"/>
                    </a:cxn>
                    <a:cxn ang="0">
                      <a:pos x="84976" y="54429"/>
                    </a:cxn>
                    <a:cxn ang="0">
                      <a:pos x="44649" y="47267"/>
                    </a:cxn>
                    <a:cxn ang="0">
                      <a:pos x="20164" y="98831"/>
                    </a:cxn>
                    <a:cxn ang="0">
                      <a:pos x="53290" y="91669"/>
                    </a:cxn>
                    <a:cxn ang="0">
                      <a:pos x="0" y="190500"/>
                    </a:cxn>
                    <a:cxn ang="0">
                      <a:pos x="84976" y="95966"/>
                    </a:cxn>
                    <a:cxn ang="0">
                      <a:pos x="159870" y="73049"/>
                    </a:cxn>
                    <a:cxn ang="0">
                      <a:pos x="119543" y="163286"/>
                    </a:cxn>
                    <a:cxn ang="0">
                      <a:pos x="233324" y="54429"/>
                    </a:cxn>
                    <a:cxn ang="0">
                      <a:pos x="286615" y="73049"/>
                    </a:cxn>
                    <a:cxn ang="0">
                      <a:pos x="348546" y="95966"/>
                    </a:cxn>
                    <a:cxn ang="0">
                      <a:pos x="357188" y="94534"/>
                    </a:cxn>
                    <a:cxn ang="0">
                      <a:pos x="303898" y="2865"/>
                    </a:cxn>
                  </a:cxnLst>
                  <a:pathLst>
                    <a:path w="248" h="133">
                      <a:moveTo>
                        <a:pt x="211" y="2"/>
                      </a:moveTo>
                      <a:cubicBezTo>
                        <a:pt x="211" y="2"/>
                        <a:pt x="130" y="17"/>
                        <a:pt x="126" y="24"/>
                      </a:cubicBezTo>
                      <a:cubicBezTo>
                        <a:pt x="123" y="30"/>
                        <a:pt x="99" y="38"/>
                        <a:pt x="99" y="38"/>
                      </a:cubicBezTo>
                      <a:cubicBezTo>
                        <a:pt x="99" y="38"/>
                        <a:pt x="64" y="36"/>
                        <a:pt x="59" y="38"/>
                      </a:cubicBezTo>
                      <a:cubicBezTo>
                        <a:pt x="55" y="40"/>
                        <a:pt x="42" y="31"/>
                        <a:pt x="31" y="33"/>
                      </a:cubicBezTo>
                      <a:cubicBezTo>
                        <a:pt x="27" y="47"/>
                        <a:pt x="22" y="63"/>
                        <a:pt x="14" y="69"/>
                      </a:cubicBezTo>
                      <a:lnTo>
                        <a:pt x="37" y="64"/>
                      </a:lnTo>
                      <a:cubicBezTo>
                        <a:pt x="37" y="64"/>
                        <a:pt x="11" y="123"/>
                        <a:pt x="0" y="133"/>
                      </a:cubicBezTo>
                      <a:cubicBezTo>
                        <a:pt x="0" y="133"/>
                        <a:pt x="59" y="96"/>
                        <a:pt x="59" y="67"/>
                      </a:cubicBezTo>
                      <a:cubicBezTo>
                        <a:pt x="59" y="38"/>
                        <a:pt x="111" y="51"/>
                        <a:pt x="111" y="51"/>
                      </a:cubicBezTo>
                      <a:cubicBezTo>
                        <a:pt x="111" y="51"/>
                        <a:pt x="142" y="77"/>
                        <a:pt x="83" y="114"/>
                      </a:cubicBezTo>
                      <a:cubicBezTo>
                        <a:pt x="83" y="114"/>
                        <a:pt x="146" y="76"/>
                        <a:pt x="162" y="38"/>
                      </a:cubicBezTo>
                      <a:cubicBezTo>
                        <a:pt x="177" y="0"/>
                        <a:pt x="199" y="51"/>
                        <a:pt x="199" y="51"/>
                      </a:cubicBezTo>
                      <a:cubicBezTo>
                        <a:pt x="199" y="51"/>
                        <a:pt x="242" y="67"/>
                        <a:pt x="242" y="67"/>
                      </a:cubicBezTo>
                      <a:lnTo>
                        <a:pt x="248" y="66"/>
                      </a:lnTo>
                      <a:cubicBezTo>
                        <a:pt x="245" y="46"/>
                        <a:pt x="236" y="20"/>
                        <a:pt x="211" y="2"/>
                      </a:cubicBezTo>
                      <a:close/>
                    </a:path>
                  </a:pathLst>
                </a:custGeom>
                <a:solidFill>
                  <a:srgbClr val="2E2C2C">
                    <a:alpha val="100000"/>
                  </a:srgbClr>
                </a:solidFill>
                <a:ln w="9525">
                  <a:noFill/>
                </a:ln>
              </p:spPr>
              <p:txBody>
                <a:bodyPr/>
                <a:p>
                  <a:endParaRPr lang="zh-CN" altLang="en-US" sz="100"/>
                </a:p>
              </p:txBody>
            </p:sp>
            <p:sp>
              <p:nvSpPr>
                <p:cNvPr id="10271" name="Freeform 49"/>
                <p:cNvSpPr/>
                <p:nvPr/>
              </p:nvSpPr>
              <p:spPr>
                <a:xfrm>
                  <a:off x="263525" y="392112"/>
                  <a:ext cx="173038" cy="774700"/>
                </a:xfrm>
                <a:custGeom>
                  <a:avLst/>
                  <a:gdLst/>
                  <a:ahLst/>
                  <a:cxnLst>
                    <a:cxn ang="0">
                      <a:pos x="62005" y="774700"/>
                    </a:cxn>
                    <a:cxn ang="0">
                      <a:pos x="113917" y="683982"/>
                    </a:cxn>
                    <a:cxn ang="0">
                      <a:pos x="164386" y="614864"/>
                    </a:cxn>
                    <a:cxn ang="0">
                      <a:pos x="167270" y="480948"/>
                    </a:cxn>
                    <a:cxn ang="0">
                      <a:pos x="23072" y="110877"/>
                    </a:cxn>
                    <a:cxn ang="0">
                      <a:pos x="37492" y="86398"/>
                    </a:cxn>
                    <a:cxn ang="0">
                      <a:pos x="8652" y="0"/>
                    </a:cxn>
                    <a:cxn ang="0">
                      <a:pos x="0" y="7200"/>
                    </a:cxn>
                    <a:cxn ang="0">
                      <a:pos x="10094" y="79198"/>
                    </a:cxn>
                    <a:cxn ang="0">
                      <a:pos x="10094" y="110877"/>
                    </a:cxn>
                    <a:cxn ang="0">
                      <a:pos x="148524" y="486707"/>
                    </a:cxn>
                    <a:cxn ang="0">
                      <a:pos x="90845" y="663823"/>
                    </a:cxn>
                    <a:cxn ang="0">
                      <a:pos x="62005" y="774700"/>
                    </a:cxn>
                  </a:cxnLst>
                  <a:pathLst>
                    <a:path w="120" h="538">
                      <a:moveTo>
                        <a:pt x="43" y="538"/>
                      </a:moveTo>
                      <a:cubicBezTo>
                        <a:pt x="61" y="504"/>
                        <a:pt x="76" y="479"/>
                        <a:pt x="79" y="475"/>
                      </a:cubicBezTo>
                      <a:cubicBezTo>
                        <a:pt x="86" y="467"/>
                        <a:pt x="102" y="452"/>
                        <a:pt x="114" y="427"/>
                      </a:cubicBezTo>
                      <a:cubicBezTo>
                        <a:pt x="118" y="389"/>
                        <a:pt x="120" y="350"/>
                        <a:pt x="116" y="334"/>
                      </a:cubicBezTo>
                      <a:cubicBezTo>
                        <a:pt x="106" y="297"/>
                        <a:pt x="16" y="77"/>
                        <a:pt x="16" y="77"/>
                      </a:cubicBezTo>
                      <a:lnTo>
                        <a:pt x="26" y="60"/>
                      </a:lnTo>
                      <a:lnTo>
                        <a:pt x="6" y="0"/>
                      </a:lnTo>
                      <a:cubicBezTo>
                        <a:pt x="4" y="2"/>
                        <a:pt x="2" y="3"/>
                        <a:pt x="0" y="5"/>
                      </a:cubicBezTo>
                      <a:lnTo>
                        <a:pt x="7" y="55"/>
                      </a:lnTo>
                      <a:lnTo>
                        <a:pt x="7" y="77"/>
                      </a:lnTo>
                      <a:cubicBezTo>
                        <a:pt x="7" y="77"/>
                        <a:pt x="95" y="313"/>
                        <a:pt x="103" y="338"/>
                      </a:cubicBezTo>
                      <a:cubicBezTo>
                        <a:pt x="112" y="362"/>
                        <a:pt x="76" y="437"/>
                        <a:pt x="63" y="461"/>
                      </a:cubicBezTo>
                      <a:cubicBezTo>
                        <a:pt x="56" y="474"/>
                        <a:pt x="49" y="509"/>
                        <a:pt x="43" y="538"/>
                      </a:cubicBezTo>
                      <a:close/>
                    </a:path>
                  </a:pathLst>
                </a:custGeom>
                <a:solidFill>
                  <a:srgbClr val="2E2C2C">
                    <a:alpha val="100000"/>
                  </a:srgbClr>
                </a:solidFill>
                <a:ln w="9525">
                  <a:noFill/>
                </a:ln>
              </p:spPr>
              <p:txBody>
                <a:bodyPr/>
                <a:p>
                  <a:endParaRPr lang="zh-CN" altLang="en-US" sz="100"/>
                </a:p>
              </p:txBody>
            </p:sp>
            <p:sp>
              <p:nvSpPr>
                <p:cNvPr id="10272" name="Freeform 50"/>
                <p:cNvSpPr/>
                <p:nvPr/>
              </p:nvSpPr>
              <p:spPr>
                <a:xfrm>
                  <a:off x="122238" y="457200"/>
                  <a:ext cx="198438" cy="841375"/>
                </a:xfrm>
                <a:custGeom>
                  <a:avLst/>
                  <a:gdLst/>
                  <a:ahLst/>
                  <a:cxnLst>
                    <a:cxn ang="0">
                      <a:pos x="142358" y="175466"/>
                    </a:cxn>
                    <a:cxn ang="0">
                      <a:pos x="198438" y="221490"/>
                    </a:cxn>
                    <a:cxn ang="0">
                      <a:pos x="83401" y="60406"/>
                    </a:cxn>
                    <a:cxn ang="0">
                      <a:pos x="44577" y="0"/>
                    </a:cxn>
                    <a:cxn ang="0">
                      <a:pos x="46015" y="256008"/>
                    </a:cxn>
                    <a:cxn ang="0">
                      <a:pos x="0" y="578176"/>
                    </a:cxn>
                    <a:cxn ang="0">
                      <a:pos x="41701" y="664471"/>
                    </a:cxn>
                    <a:cxn ang="0">
                      <a:pos x="133730" y="841375"/>
                    </a:cxn>
                    <a:cxn ang="0">
                      <a:pos x="182620" y="750765"/>
                    </a:cxn>
                    <a:cxn ang="0">
                      <a:pos x="122226" y="562355"/>
                    </a:cxn>
                    <a:cxn ang="0">
                      <a:pos x="169679" y="562355"/>
                    </a:cxn>
                    <a:cxn ang="0">
                      <a:pos x="122226" y="533590"/>
                    </a:cxn>
                    <a:cxn ang="0">
                      <a:pos x="112161" y="415654"/>
                    </a:cxn>
                    <a:cxn ang="0">
                      <a:pos x="126540" y="345179"/>
                    </a:cxn>
                    <a:cxn ang="0">
                      <a:pos x="142358" y="267514"/>
                    </a:cxn>
                    <a:cxn ang="0">
                      <a:pos x="142358" y="175466"/>
                    </a:cxn>
                  </a:cxnLst>
                  <a:pathLst>
                    <a:path w="138" h="585">
                      <a:moveTo>
                        <a:pt x="99" y="122"/>
                      </a:moveTo>
                      <a:lnTo>
                        <a:pt x="138" y="154"/>
                      </a:lnTo>
                      <a:cubicBezTo>
                        <a:pt x="138" y="154"/>
                        <a:pt x="67" y="65"/>
                        <a:pt x="58" y="42"/>
                      </a:cubicBezTo>
                      <a:cubicBezTo>
                        <a:pt x="53" y="30"/>
                        <a:pt x="42" y="14"/>
                        <a:pt x="31" y="0"/>
                      </a:cubicBezTo>
                      <a:lnTo>
                        <a:pt x="32" y="178"/>
                      </a:lnTo>
                      <a:cubicBezTo>
                        <a:pt x="32" y="178"/>
                        <a:pt x="24" y="281"/>
                        <a:pt x="0" y="402"/>
                      </a:cubicBezTo>
                      <a:lnTo>
                        <a:pt x="29" y="462"/>
                      </a:lnTo>
                      <a:lnTo>
                        <a:pt x="93" y="585"/>
                      </a:lnTo>
                      <a:cubicBezTo>
                        <a:pt x="104" y="564"/>
                        <a:pt x="116" y="542"/>
                        <a:pt x="127" y="522"/>
                      </a:cubicBezTo>
                      <a:cubicBezTo>
                        <a:pt x="111" y="475"/>
                        <a:pt x="85" y="398"/>
                        <a:pt x="85" y="391"/>
                      </a:cubicBezTo>
                      <a:cubicBezTo>
                        <a:pt x="85" y="383"/>
                        <a:pt x="105" y="383"/>
                        <a:pt x="118" y="391"/>
                      </a:cubicBezTo>
                      <a:lnTo>
                        <a:pt x="85" y="371"/>
                      </a:lnTo>
                      <a:lnTo>
                        <a:pt x="78" y="289"/>
                      </a:lnTo>
                      <a:cubicBezTo>
                        <a:pt x="78" y="289"/>
                        <a:pt x="90" y="261"/>
                        <a:pt x="88" y="240"/>
                      </a:cubicBezTo>
                      <a:cubicBezTo>
                        <a:pt x="86" y="218"/>
                        <a:pt x="99" y="186"/>
                        <a:pt x="99" y="186"/>
                      </a:cubicBezTo>
                      <a:lnTo>
                        <a:pt x="99" y="122"/>
                      </a:lnTo>
                      <a:close/>
                    </a:path>
                  </a:pathLst>
                </a:custGeom>
                <a:solidFill>
                  <a:srgbClr val="2E2C2C">
                    <a:alpha val="100000"/>
                  </a:srgbClr>
                </a:solidFill>
                <a:ln w="9525">
                  <a:noFill/>
                </a:ln>
              </p:spPr>
              <p:txBody>
                <a:bodyPr/>
                <a:p>
                  <a:endParaRPr lang="zh-CN" altLang="en-US" sz="100"/>
                </a:p>
              </p:txBody>
            </p:sp>
            <p:sp>
              <p:nvSpPr>
                <p:cNvPr id="10273" name="Freeform 51"/>
                <p:cNvSpPr/>
                <p:nvPr/>
              </p:nvSpPr>
              <p:spPr>
                <a:xfrm>
                  <a:off x="196850" y="428625"/>
                  <a:ext cx="77788" cy="134937"/>
                </a:xfrm>
                <a:custGeom>
                  <a:avLst/>
                  <a:gdLst/>
                  <a:ahLst/>
                  <a:cxnLst>
                    <a:cxn ang="0">
                      <a:pos x="77788" y="134937"/>
                    </a:cxn>
                    <a:cxn ang="0">
                      <a:pos x="25929" y="0"/>
                    </a:cxn>
                    <a:cxn ang="0">
                      <a:pos x="0" y="8613"/>
                    </a:cxn>
                    <a:cxn ang="0">
                      <a:pos x="77788" y="134937"/>
                    </a:cxn>
                  </a:cxnLst>
                  <a:pathLst>
                    <a:path w="54" h="94">
                      <a:moveTo>
                        <a:pt x="54" y="94"/>
                      </a:moveTo>
                      <a:lnTo>
                        <a:pt x="18" y="0"/>
                      </a:lnTo>
                      <a:cubicBezTo>
                        <a:pt x="12" y="3"/>
                        <a:pt x="6" y="5"/>
                        <a:pt x="0" y="6"/>
                      </a:cubicBezTo>
                      <a:cubicBezTo>
                        <a:pt x="14" y="21"/>
                        <a:pt x="32" y="48"/>
                        <a:pt x="54" y="94"/>
                      </a:cubicBezTo>
                      <a:close/>
                    </a:path>
                  </a:pathLst>
                </a:custGeom>
                <a:solidFill>
                  <a:srgbClr val="2E2C2C">
                    <a:alpha val="100000"/>
                  </a:srgbClr>
                </a:solidFill>
                <a:ln w="9525">
                  <a:noFill/>
                </a:ln>
              </p:spPr>
              <p:txBody>
                <a:bodyPr/>
                <a:p>
                  <a:endParaRPr lang="zh-CN" altLang="en-US" sz="100"/>
                </a:p>
              </p:txBody>
            </p:sp>
            <p:sp>
              <p:nvSpPr>
                <p:cNvPr id="10274" name="Freeform 52"/>
                <p:cNvSpPr/>
                <p:nvPr/>
              </p:nvSpPr>
              <p:spPr>
                <a:xfrm>
                  <a:off x="211138" y="1260475"/>
                  <a:ext cx="123825" cy="214312"/>
                </a:xfrm>
                <a:custGeom>
                  <a:avLst/>
                  <a:gdLst/>
                  <a:ahLst/>
                  <a:cxnLst>
                    <a:cxn ang="0">
                      <a:pos x="5759" y="66163"/>
                    </a:cxn>
                    <a:cxn ang="0">
                      <a:pos x="21597" y="165409"/>
                    </a:cxn>
                    <a:cxn ang="0">
                      <a:pos x="21597" y="214312"/>
                    </a:cxn>
                    <a:cxn ang="0">
                      <a:pos x="123825" y="126574"/>
                    </a:cxn>
                    <a:cxn ang="0">
                      <a:pos x="84950" y="34520"/>
                    </a:cxn>
                    <a:cxn ang="0">
                      <a:pos x="5759" y="66163"/>
                    </a:cxn>
                  </a:cxnLst>
                  <a:pathLst>
                    <a:path w="86" h="149">
                      <a:moveTo>
                        <a:pt x="4" y="46"/>
                      </a:moveTo>
                      <a:cubicBezTo>
                        <a:pt x="0" y="52"/>
                        <a:pt x="2" y="110"/>
                        <a:pt x="15" y="115"/>
                      </a:cubicBezTo>
                      <a:lnTo>
                        <a:pt x="15" y="149"/>
                      </a:lnTo>
                      <a:lnTo>
                        <a:pt x="86" y="88"/>
                      </a:lnTo>
                      <a:cubicBezTo>
                        <a:pt x="86" y="88"/>
                        <a:pt x="77" y="48"/>
                        <a:pt x="59" y="24"/>
                      </a:cubicBezTo>
                      <a:cubicBezTo>
                        <a:pt x="42" y="0"/>
                        <a:pt x="4" y="46"/>
                        <a:pt x="4" y="46"/>
                      </a:cubicBezTo>
                      <a:close/>
                    </a:path>
                  </a:pathLst>
                </a:custGeom>
                <a:solidFill>
                  <a:srgbClr val="EAAD6A">
                    <a:alpha val="100000"/>
                  </a:srgbClr>
                </a:solidFill>
                <a:ln w="9525">
                  <a:noFill/>
                </a:ln>
              </p:spPr>
              <p:txBody>
                <a:bodyPr/>
                <a:p>
                  <a:endParaRPr lang="zh-CN" altLang="en-US" sz="100"/>
                </a:p>
              </p:txBody>
            </p:sp>
            <p:sp>
              <p:nvSpPr>
                <p:cNvPr id="10275" name="Freeform 53"/>
                <p:cNvSpPr/>
                <p:nvPr/>
              </p:nvSpPr>
              <p:spPr>
                <a:xfrm>
                  <a:off x="20638" y="439737"/>
                  <a:ext cx="280988" cy="928687"/>
                </a:xfrm>
                <a:custGeom>
                  <a:avLst/>
                  <a:gdLst/>
                  <a:ahLst/>
                  <a:cxnLst>
                    <a:cxn ang="0">
                      <a:pos x="157065" y="928687"/>
                    </a:cxn>
                    <a:cxn ang="0">
                      <a:pos x="280988" y="845177"/>
                    </a:cxn>
                    <a:cxn ang="0">
                      <a:pos x="193089" y="551453"/>
                    </a:cxn>
                    <a:cxn ang="0">
                      <a:pos x="201735" y="349877"/>
                    </a:cxn>
                    <a:cxn ang="0">
                      <a:pos x="243523" y="192937"/>
                    </a:cxn>
                    <a:cxn ang="0">
                      <a:pos x="145537" y="0"/>
                    </a:cxn>
                    <a:cxn ang="0">
                      <a:pos x="72048" y="35996"/>
                    </a:cxn>
                    <a:cxn ang="0">
                      <a:pos x="57639" y="56153"/>
                    </a:cxn>
                    <a:cxn ang="0">
                      <a:pos x="27378" y="132464"/>
                    </a:cxn>
                    <a:cxn ang="0">
                      <a:pos x="27378" y="226052"/>
                    </a:cxn>
                    <a:cxn ang="0">
                      <a:pos x="7205" y="249090"/>
                    </a:cxn>
                    <a:cxn ang="0">
                      <a:pos x="7205" y="306683"/>
                    </a:cxn>
                    <a:cxn ang="0">
                      <a:pos x="31701" y="329720"/>
                    </a:cxn>
                    <a:cxn ang="0">
                      <a:pos x="17292" y="414670"/>
                    </a:cxn>
                    <a:cxn ang="0">
                      <a:pos x="14410" y="519777"/>
                    </a:cxn>
                    <a:cxn ang="0">
                      <a:pos x="38906" y="619125"/>
                    </a:cxn>
                    <a:cxn ang="0">
                      <a:pos x="157065" y="928687"/>
                    </a:cxn>
                  </a:cxnLst>
                  <a:pathLst>
                    <a:path w="195" h="645">
                      <a:moveTo>
                        <a:pt x="109" y="645"/>
                      </a:moveTo>
                      <a:cubicBezTo>
                        <a:pt x="109" y="645"/>
                        <a:pt x="170" y="592"/>
                        <a:pt x="195" y="587"/>
                      </a:cubicBezTo>
                      <a:cubicBezTo>
                        <a:pt x="195" y="587"/>
                        <a:pt x="144" y="410"/>
                        <a:pt x="134" y="383"/>
                      </a:cubicBezTo>
                      <a:lnTo>
                        <a:pt x="140" y="243"/>
                      </a:lnTo>
                      <a:cubicBezTo>
                        <a:pt x="140" y="243"/>
                        <a:pt x="171" y="159"/>
                        <a:pt x="169" y="134"/>
                      </a:cubicBezTo>
                      <a:cubicBezTo>
                        <a:pt x="168" y="109"/>
                        <a:pt x="101" y="0"/>
                        <a:pt x="101" y="0"/>
                      </a:cubicBezTo>
                      <a:cubicBezTo>
                        <a:pt x="101" y="0"/>
                        <a:pt x="64" y="13"/>
                        <a:pt x="50" y="25"/>
                      </a:cubicBezTo>
                      <a:cubicBezTo>
                        <a:pt x="37" y="37"/>
                        <a:pt x="40" y="39"/>
                        <a:pt x="40" y="39"/>
                      </a:cubicBezTo>
                      <a:cubicBezTo>
                        <a:pt x="40" y="39"/>
                        <a:pt x="22" y="87"/>
                        <a:pt x="19" y="92"/>
                      </a:cubicBezTo>
                      <a:cubicBezTo>
                        <a:pt x="15" y="97"/>
                        <a:pt x="19" y="157"/>
                        <a:pt x="19" y="157"/>
                      </a:cubicBezTo>
                      <a:cubicBezTo>
                        <a:pt x="19" y="157"/>
                        <a:pt x="3" y="161"/>
                        <a:pt x="5" y="173"/>
                      </a:cubicBezTo>
                      <a:cubicBezTo>
                        <a:pt x="7" y="185"/>
                        <a:pt x="0" y="205"/>
                        <a:pt x="5" y="213"/>
                      </a:cubicBezTo>
                      <a:cubicBezTo>
                        <a:pt x="10" y="222"/>
                        <a:pt x="22" y="229"/>
                        <a:pt x="22" y="229"/>
                      </a:cubicBezTo>
                      <a:cubicBezTo>
                        <a:pt x="22" y="229"/>
                        <a:pt x="13" y="279"/>
                        <a:pt x="12" y="288"/>
                      </a:cubicBezTo>
                      <a:cubicBezTo>
                        <a:pt x="10" y="297"/>
                        <a:pt x="7" y="349"/>
                        <a:pt x="10" y="361"/>
                      </a:cubicBezTo>
                      <a:cubicBezTo>
                        <a:pt x="13" y="373"/>
                        <a:pt x="27" y="430"/>
                        <a:pt x="27" y="430"/>
                      </a:cubicBezTo>
                      <a:cubicBezTo>
                        <a:pt x="27" y="430"/>
                        <a:pt x="88" y="632"/>
                        <a:pt x="109" y="645"/>
                      </a:cubicBezTo>
                      <a:close/>
                    </a:path>
                  </a:pathLst>
                </a:custGeom>
                <a:solidFill>
                  <a:srgbClr val="383837">
                    <a:alpha val="100000"/>
                  </a:srgbClr>
                </a:solidFill>
                <a:ln w="9525">
                  <a:noFill/>
                </a:ln>
              </p:spPr>
              <p:txBody>
                <a:bodyPr/>
                <a:p>
                  <a:endParaRPr lang="zh-CN" altLang="en-US" sz="100"/>
                </a:p>
              </p:txBody>
            </p:sp>
            <p:sp>
              <p:nvSpPr>
                <p:cNvPr id="10276" name="Freeform 54"/>
                <p:cNvSpPr>
                  <a:spLocks noEditPoints="1"/>
                </p:cNvSpPr>
                <p:nvPr/>
              </p:nvSpPr>
              <p:spPr>
                <a:xfrm>
                  <a:off x="20638" y="471487"/>
                  <a:ext cx="214313" cy="896937"/>
                </a:xfrm>
                <a:custGeom>
                  <a:avLst/>
                  <a:gdLst/>
                  <a:ahLst/>
                  <a:cxnLst>
                    <a:cxn ang="0">
                      <a:pos x="44589" y="156928"/>
                    </a:cxn>
                    <a:cxn ang="0">
                      <a:pos x="43150" y="155488"/>
                    </a:cxn>
                    <a:cxn ang="0">
                      <a:pos x="44589" y="156928"/>
                    </a:cxn>
                    <a:cxn ang="0">
                      <a:pos x="100684" y="695378"/>
                    </a:cxn>
                    <a:cxn ang="0">
                      <a:pos x="37397" y="479422"/>
                    </a:cxn>
                    <a:cxn ang="0">
                      <a:pos x="63287" y="477982"/>
                    </a:cxn>
                    <a:cxn ang="0">
                      <a:pos x="159656" y="424713"/>
                    </a:cxn>
                    <a:cxn ang="0">
                      <a:pos x="81986" y="459266"/>
                    </a:cxn>
                    <a:cxn ang="0">
                      <a:pos x="38835" y="424713"/>
                    </a:cxn>
                    <a:cxn ang="0">
                      <a:pos x="67602" y="348409"/>
                    </a:cxn>
                    <a:cxn ang="0">
                      <a:pos x="77670" y="283622"/>
                    </a:cxn>
                    <a:cxn ang="0">
                      <a:pos x="192738" y="336891"/>
                    </a:cxn>
                    <a:cxn ang="0">
                      <a:pos x="143834" y="274984"/>
                    </a:cxn>
                    <a:cxn ang="0">
                      <a:pos x="87739" y="243310"/>
                    </a:cxn>
                    <a:cxn ang="0">
                      <a:pos x="179793" y="244750"/>
                    </a:cxn>
                    <a:cxn ang="0">
                      <a:pos x="100684" y="200119"/>
                    </a:cxn>
                    <a:cxn ang="0">
                      <a:pos x="146711" y="185722"/>
                    </a:cxn>
                    <a:cxn ang="0">
                      <a:pos x="38835" y="185722"/>
                    </a:cxn>
                    <a:cxn ang="0">
                      <a:pos x="81986" y="128134"/>
                    </a:cxn>
                    <a:cxn ang="0">
                      <a:pos x="41712" y="143971"/>
                    </a:cxn>
                    <a:cxn ang="0">
                      <a:pos x="43150" y="119496"/>
                    </a:cxn>
                    <a:cxn ang="0">
                      <a:pos x="81986" y="46071"/>
                    </a:cxn>
                    <a:cxn ang="0">
                      <a:pos x="81986" y="0"/>
                    </a:cxn>
                    <a:cxn ang="0">
                      <a:pos x="71917" y="4319"/>
                    </a:cxn>
                    <a:cxn ang="0">
                      <a:pos x="61849" y="8638"/>
                    </a:cxn>
                    <a:cxn ang="0">
                      <a:pos x="27329" y="100779"/>
                    </a:cxn>
                    <a:cxn ang="0">
                      <a:pos x="27329" y="194360"/>
                    </a:cxn>
                    <a:cxn ang="0">
                      <a:pos x="7192" y="217396"/>
                    </a:cxn>
                    <a:cxn ang="0">
                      <a:pos x="7192" y="274984"/>
                    </a:cxn>
                    <a:cxn ang="0">
                      <a:pos x="31644" y="298019"/>
                    </a:cxn>
                    <a:cxn ang="0">
                      <a:pos x="17260" y="382962"/>
                    </a:cxn>
                    <a:cxn ang="0">
                      <a:pos x="14383" y="488060"/>
                    </a:cxn>
                    <a:cxn ang="0">
                      <a:pos x="38835" y="587400"/>
                    </a:cxn>
                    <a:cxn ang="0">
                      <a:pos x="156779" y="896937"/>
                    </a:cxn>
                    <a:cxn ang="0">
                      <a:pos x="214313" y="850866"/>
                    </a:cxn>
                    <a:cxn ang="0">
                      <a:pos x="159656" y="827831"/>
                    </a:cxn>
                    <a:cxn ang="0">
                      <a:pos x="100684" y="695378"/>
                    </a:cxn>
                  </a:cxnLst>
                  <a:pathLst>
                    <a:path w="149" h="623">
                      <a:moveTo>
                        <a:pt x="31" y="109"/>
                      </a:moveTo>
                      <a:cubicBezTo>
                        <a:pt x="31" y="108"/>
                        <a:pt x="31" y="108"/>
                        <a:pt x="30" y="108"/>
                      </a:cubicBezTo>
                      <a:cubicBezTo>
                        <a:pt x="31" y="108"/>
                        <a:pt x="31" y="108"/>
                        <a:pt x="31" y="109"/>
                      </a:cubicBezTo>
                      <a:close/>
                      <a:moveTo>
                        <a:pt x="70" y="483"/>
                      </a:moveTo>
                      <a:cubicBezTo>
                        <a:pt x="58" y="475"/>
                        <a:pt x="26" y="333"/>
                        <a:pt x="26" y="333"/>
                      </a:cubicBezTo>
                      <a:cubicBezTo>
                        <a:pt x="26" y="333"/>
                        <a:pt x="9" y="326"/>
                        <a:pt x="44" y="332"/>
                      </a:cubicBezTo>
                      <a:cubicBezTo>
                        <a:pt x="79" y="339"/>
                        <a:pt x="111" y="295"/>
                        <a:pt x="111" y="295"/>
                      </a:cubicBezTo>
                      <a:cubicBezTo>
                        <a:pt x="111" y="295"/>
                        <a:pt x="67" y="314"/>
                        <a:pt x="57" y="319"/>
                      </a:cubicBezTo>
                      <a:cubicBezTo>
                        <a:pt x="47" y="324"/>
                        <a:pt x="22" y="304"/>
                        <a:pt x="27" y="295"/>
                      </a:cubicBezTo>
                      <a:cubicBezTo>
                        <a:pt x="32" y="287"/>
                        <a:pt x="37" y="253"/>
                        <a:pt x="47" y="242"/>
                      </a:cubicBezTo>
                      <a:cubicBezTo>
                        <a:pt x="54" y="234"/>
                        <a:pt x="55" y="212"/>
                        <a:pt x="54" y="197"/>
                      </a:cubicBezTo>
                      <a:cubicBezTo>
                        <a:pt x="100" y="186"/>
                        <a:pt x="134" y="234"/>
                        <a:pt x="134" y="234"/>
                      </a:cubicBezTo>
                      <a:cubicBezTo>
                        <a:pt x="134" y="234"/>
                        <a:pt x="121" y="206"/>
                        <a:pt x="100" y="191"/>
                      </a:cubicBezTo>
                      <a:cubicBezTo>
                        <a:pt x="80" y="175"/>
                        <a:pt x="61" y="169"/>
                        <a:pt x="61" y="169"/>
                      </a:cubicBezTo>
                      <a:cubicBezTo>
                        <a:pt x="78" y="162"/>
                        <a:pt x="105" y="165"/>
                        <a:pt x="125" y="170"/>
                      </a:cubicBezTo>
                      <a:cubicBezTo>
                        <a:pt x="106" y="160"/>
                        <a:pt x="82" y="146"/>
                        <a:pt x="70" y="139"/>
                      </a:cubicBezTo>
                      <a:cubicBezTo>
                        <a:pt x="74" y="117"/>
                        <a:pt x="102" y="129"/>
                        <a:pt x="102" y="129"/>
                      </a:cubicBezTo>
                      <a:cubicBezTo>
                        <a:pt x="78" y="95"/>
                        <a:pt x="27" y="129"/>
                        <a:pt x="27" y="129"/>
                      </a:cubicBezTo>
                      <a:cubicBezTo>
                        <a:pt x="25" y="119"/>
                        <a:pt x="57" y="89"/>
                        <a:pt x="57" y="89"/>
                      </a:cubicBezTo>
                      <a:lnTo>
                        <a:pt x="29" y="100"/>
                      </a:lnTo>
                      <a:cubicBezTo>
                        <a:pt x="28" y="92"/>
                        <a:pt x="30" y="83"/>
                        <a:pt x="30" y="83"/>
                      </a:cubicBezTo>
                      <a:lnTo>
                        <a:pt x="57" y="32"/>
                      </a:lnTo>
                      <a:lnTo>
                        <a:pt x="57" y="0"/>
                      </a:lnTo>
                      <a:cubicBezTo>
                        <a:pt x="55" y="1"/>
                        <a:pt x="52" y="2"/>
                        <a:pt x="50" y="3"/>
                      </a:cubicBezTo>
                      <a:cubicBezTo>
                        <a:pt x="47" y="5"/>
                        <a:pt x="43" y="6"/>
                        <a:pt x="43" y="6"/>
                      </a:cubicBezTo>
                      <a:cubicBezTo>
                        <a:pt x="43" y="6"/>
                        <a:pt x="22" y="65"/>
                        <a:pt x="19" y="70"/>
                      </a:cubicBezTo>
                      <a:cubicBezTo>
                        <a:pt x="15" y="75"/>
                        <a:pt x="19" y="135"/>
                        <a:pt x="19" y="135"/>
                      </a:cubicBezTo>
                      <a:cubicBezTo>
                        <a:pt x="19" y="135"/>
                        <a:pt x="3" y="139"/>
                        <a:pt x="5" y="151"/>
                      </a:cubicBezTo>
                      <a:cubicBezTo>
                        <a:pt x="7" y="163"/>
                        <a:pt x="0" y="183"/>
                        <a:pt x="5" y="191"/>
                      </a:cubicBezTo>
                      <a:cubicBezTo>
                        <a:pt x="10" y="200"/>
                        <a:pt x="22" y="207"/>
                        <a:pt x="22" y="207"/>
                      </a:cubicBezTo>
                      <a:cubicBezTo>
                        <a:pt x="22" y="207"/>
                        <a:pt x="13" y="257"/>
                        <a:pt x="12" y="266"/>
                      </a:cubicBezTo>
                      <a:cubicBezTo>
                        <a:pt x="10" y="275"/>
                        <a:pt x="7" y="327"/>
                        <a:pt x="10" y="339"/>
                      </a:cubicBezTo>
                      <a:cubicBezTo>
                        <a:pt x="13" y="351"/>
                        <a:pt x="27" y="408"/>
                        <a:pt x="27" y="408"/>
                      </a:cubicBezTo>
                      <a:cubicBezTo>
                        <a:pt x="27" y="408"/>
                        <a:pt x="88" y="610"/>
                        <a:pt x="109" y="623"/>
                      </a:cubicBezTo>
                      <a:cubicBezTo>
                        <a:pt x="109" y="623"/>
                        <a:pt x="128" y="607"/>
                        <a:pt x="149" y="591"/>
                      </a:cubicBezTo>
                      <a:lnTo>
                        <a:pt x="111" y="575"/>
                      </a:lnTo>
                      <a:cubicBezTo>
                        <a:pt x="111" y="575"/>
                        <a:pt x="82" y="492"/>
                        <a:pt x="70" y="483"/>
                      </a:cubicBezTo>
                      <a:close/>
                    </a:path>
                  </a:pathLst>
                </a:custGeom>
                <a:solidFill>
                  <a:srgbClr val="2E2C2C">
                    <a:alpha val="100000"/>
                  </a:srgbClr>
                </a:solidFill>
                <a:ln w="9525">
                  <a:noFill/>
                </a:ln>
              </p:spPr>
              <p:txBody>
                <a:bodyPr/>
                <a:p>
                  <a:endParaRPr lang="zh-CN" altLang="en-US" sz="100"/>
                </a:p>
              </p:txBody>
            </p:sp>
            <p:sp>
              <p:nvSpPr>
                <p:cNvPr id="10277" name="Freeform 55"/>
                <p:cNvSpPr/>
                <p:nvPr/>
              </p:nvSpPr>
              <p:spPr>
                <a:xfrm>
                  <a:off x="211138" y="719137"/>
                  <a:ext cx="23813" cy="12700"/>
                </a:xfrm>
                <a:custGeom>
                  <a:avLst/>
                  <a:gdLst/>
                  <a:ahLst/>
                  <a:cxnLst>
                    <a:cxn ang="0">
                      <a:pos x="23813" y="5644"/>
                    </a:cxn>
                    <a:cxn ang="0">
                      <a:pos x="0" y="0"/>
                    </a:cxn>
                    <a:cxn ang="0">
                      <a:pos x="23813" y="5644"/>
                    </a:cxn>
                  </a:cxnLst>
                  <a:pathLst>
                    <a:path w="17" h="9">
                      <a:moveTo>
                        <a:pt x="17" y="4"/>
                      </a:moveTo>
                      <a:cubicBezTo>
                        <a:pt x="17" y="4"/>
                        <a:pt x="14" y="3"/>
                        <a:pt x="0" y="0"/>
                      </a:cubicBezTo>
                      <a:cubicBezTo>
                        <a:pt x="14" y="9"/>
                        <a:pt x="14" y="6"/>
                        <a:pt x="17" y="4"/>
                      </a:cubicBezTo>
                      <a:close/>
                    </a:path>
                  </a:pathLst>
                </a:custGeom>
                <a:solidFill>
                  <a:srgbClr val="2E2C2C">
                    <a:alpha val="100000"/>
                  </a:srgbClr>
                </a:solidFill>
                <a:ln w="9525">
                  <a:noFill/>
                </a:ln>
              </p:spPr>
              <p:txBody>
                <a:bodyPr/>
                <a:p>
                  <a:endParaRPr lang="zh-CN" altLang="en-US" sz="100"/>
                </a:p>
              </p:txBody>
            </p:sp>
            <p:sp>
              <p:nvSpPr>
                <p:cNvPr id="10278" name="Freeform 56"/>
                <p:cNvSpPr/>
                <p:nvPr/>
              </p:nvSpPr>
              <p:spPr>
                <a:xfrm>
                  <a:off x="303213" y="74612"/>
                  <a:ext cx="280988" cy="354012"/>
                </a:xfrm>
                <a:custGeom>
                  <a:avLst/>
                  <a:gdLst/>
                  <a:ahLst/>
                  <a:cxnLst>
                    <a:cxn ang="0">
                      <a:pos x="153397" y="351134"/>
                    </a:cxn>
                    <a:cxn ang="0">
                      <a:pos x="203573" y="315157"/>
                    </a:cxn>
                    <a:cxn ang="0">
                      <a:pos x="253749" y="223056"/>
                    </a:cxn>
                    <a:cxn ang="0">
                      <a:pos x="266652" y="223056"/>
                    </a:cxn>
                    <a:cxn ang="0">
                      <a:pos x="275254" y="174128"/>
                    </a:cxn>
                    <a:cxn ang="0">
                      <a:pos x="266652" y="130956"/>
                    </a:cxn>
                    <a:cxn ang="0">
                      <a:pos x="275254" y="20147"/>
                    </a:cxn>
                    <a:cxn ang="0">
                      <a:pos x="113255" y="0"/>
                    </a:cxn>
                    <a:cxn ang="0">
                      <a:pos x="43008" y="37416"/>
                    </a:cxn>
                    <a:cxn ang="0">
                      <a:pos x="43008" y="130956"/>
                    </a:cxn>
                    <a:cxn ang="0">
                      <a:pos x="12903" y="130956"/>
                    </a:cxn>
                    <a:cxn ang="0">
                      <a:pos x="43008" y="214422"/>
                    </a:cxn>
                    <a:cxn ang="0">
                      <a:pos x="70247" y="306523"/>
                    </a:cxn>
                    <a:cxn ang="0">
                      <a:pos x="153397" y="351134"/>
                    </a:cxn>
                  </a:cxnLst>
                  <a:pathLst>
                    <a:path w="196" h="246">
                      <a:moveTo>
                        <a:pt x="107" y="244"/>
                      </a:moveTo>
                      <a:cubicBezTo>
                        <a:pt x="124" y="246"/>
                        <a:pt x="137" y="225"/>
                        <a:pt x="142" y="219"/>
                      </a:cubicBezTo>
                      <a:cubicBezTo>
                        <a:pt x="147" y="213"/>
                        <a:pt x="173" y="171"/>
                        <a:pt x="177" y="155"/>
                      </a:cubicBezTo>
                      <a:cubicBezTo>
                        <a:pt x="177" y="155"/>
                        <a:pt x="185" y="160"/>
                        <a:pt x="186" y="155"/>
                      </a:cubicBezTo>
                      <a:cubicBezTo>
                        <a:pt x="186" y="155"/>
                        <a:pt x="190" y="127"/>
                        <a:pt x="192" y="121"/>
                      </a:cubicBezTo>
                      <a:cubicBezTo>
                        <a:pt x="194" y="115"/>
                        <a:pt x="196" y="92"/>
                        <a:pt x="186" y="91"/>
                      </a:cubicBezTo>
                      <a:lnTo>
                        <a:pt x="192" y="14"/>
                      </a:lnTo>
                      <a:lnTo>
                        <a:pt x="79" y="0"/>
                      </a:lnTo>
                      <a:lnTo>
                        <a:pt x="30" y="26"/>
                      </a:lnTo>
                      <a:lnTo>
                        <a:pt x="30" y="91"/>
                      </a:lnTo>
                      <a:cubicBezTo>
                        <a:pt x="30" y="91"/>
                        <a:pt x="13" y="83"/>
                        <a:pt x="9" y="91"/>
                      </a:cubicBezTo>
                      <a:cubicBezTo>
                        <a:pt x="9" y="91"/>
                        <a:pt x="0" y="150"/>
                        <a:pt x="30" y="149"/>
                      </a:cubicBezTo>
                      <a:cubicBezTo>
                        <a:pt x="30" y="149"/>
                        <a:pt x="36" y="194"/>
                        <a:pt x="49" y="213"/>
                      </a:cubicBezTo>
                      <a:cubicBezTo>
                        <a:pt x="63" y="232"/>
                        <a:pt x="82" y="242"/>
                        <a:pt x="107" y="244"/>
                      </a:cubicBezTo>
                      <a:close/>
                    </a:path>
                  </a:pathLst>
                </a:custGeom>
                <a:solidFill>
                  <a:srgbClr val="EAAD6A">
                    <a:alpha val="100000"/>
                  </a:srgbClr>
                </a:solidFill>
                <a:ln w="9525">
                  <a:noFill/>
                </a:ln>
              </p:spPr>
              <p:txBody>
                <a:bodyPr/>
                <a:p>
                  <a:endParaRPr lang="zh-CN" altLang="en-US" sz="100"/>
                </a:p>
              </p:txBody>
            </p:sp>
            <p:sp>
              <p:nvSpPr>
                <p:cNvPr id="10279" name="Freeform 57"/>
                <p:cNvSpPr/>
                <p:nvPr/>
              </p:nvSpPr>
              <p:spPr>
                <a:xfrm>
                  <a:off x="303213" y="76200"/>
                  <a:ext cx="134938" cy="341312"/>
                </a:xfrm>
                <a:custGeom>
                  <a:avLst/>
                  <a:gdLst/>
                  <a:ahLst/>
                  <a:cxnLst>
                    <a:cxn ang="0">
                      <a:pos x="117712" y="341312"/>
                    </a:cxn>
                    <a:cxn ang="0">
                      <a:pos x="78953" y="243383"/>
                    </a:cxn>
                    <a:cxn ang="0">
                      <a:pos x="91873" y="192978"/>
                    </a:cxn>
                    <a:cxn ang="0">
                      <a:pos x="78953" y="162735"/>
                    </a:cxn>
                    <a:cxn ang="0">
                      <a:pos x="104792" y="138253"/>
                    </a:cxn>
                    <a:cxn ang="0">
                      <a:pos x="122018" y="84968"/>
                    </a:cxn>
                    <a:cxn ang="0">
                      <a:pos x="134938" y="1440"/>
                    </a:cxn>
                    <a:cxn ang="0">
                      <a:pos x="113405" y="0"/>
                    </a:cxn>
                    <a:cxn ang="0">
                      <a:pos x="43065" y="36003"/>
                    </a:cxn>
                    <a:cxn ang="0">
                      <a:pos x="43065" y="129612"/>
                    </a:cxn>
                    <a:cxn ang="0">
                      <a:pos x="12920" y="129612"/>
                    </a:cxn>
                    <a:cxn ang="0">
                      <a:pos x="43065" y="213140"/>
                    </a:cxn>
                    <a:cxn ang="0">
                      <a:pos x="70340" y="305309"/>
                    </a:cxn>
                    <a:cxn ang="0">
                      <a:pos x="117712" y="341312"/>
                    </a:cxn>
                  </a:cxnLst>
                  <a:pathLst>
                    <a:path w="94" h="237">
                      <a:moveTo>
                        <a:pt x="82" y="237"/>
                      </a:moveTo>
                      <a:cubicBezTo>
                        <a:pt x="68" y="217"/>
                        <a:pt x="55" y="169"/>
                        <a:pt x="55" y="169"/>
                      </a:cubicBezTo>
                      <a:cubicBezTo>
                        <a:pt x="53" y="157"/>
                        <a:pt x="64" y="134"/>
                        <a:pt x="64" y="134"/>
                      </a:cubicBezTo>
                      <a:lnTo>
                        <a:pt x="55" y="113"/>
                      </a:lnTo>
                      <a:cubicBezTo>
                        <a:pt x="55" y="106"/>
                        <a:pt x="73" y="96"/>
                        <a:pt x="73" y="96"/>
                      </a:cubicBezTo>
                      <a:cubicBezTo>
                        <a:pt x="73" y="96"/>
                        <a:pt x="84" y="69"/>
                        <a:pt x="85" y="59"/>
                      </a:cubicBezTo>
                      <a:cubicBezTo>
                        <a:pt x="86" y="53"/>
                        <a:pt x="91" y="26"/>
                        <a:pt x="94" y="1"/>
                      </a:cubicBezTo>
                      <a:lnTo>
                        <a:pt x="79" y="0"/>
                      </a:lnTo>
                      <a:lnTo>
                        <a:pt x="30" y="25"/>
                      </a:lnTo>
                      <a:lnTo>
                        <a:pt x="30" y="90"/>
                      </a:lnTo>
                      <a:cubicBezTo>
                        <a:pt x="30" y="90"/>
                        <a:pt x="13" y="82"/>
                        <a:pt x="9" y="90"/>
                      </a:cubicBezTo>
                      <a:cubicBezTo>
                        <a:pt x="9" y="90"/>
                        <a:pt x="0" y="149"/>
                        <a:pt x="30" y="148"/>
                      </a:cubicBezTo>
                      <a:cubicBezTo>
                        <a:pt x="30" y="148"/>
                        <a:pt x="36" y="193"/>
                        <a:pt x="49" y="212"/>
                      </a:cubicBezTo>
                      <a:cubicBezTo>
                        <a:pt x="58" y="224"/>
                        <a:pt x="69" y="232"/>
                        <a:pt x="82" y="237"/>
                      </a:cubicBezTo>
                      <a:close/>
                    </a:path>
                  </a:pathLst>
                </a:custGeom>
                <a:solidFill>
                  <a:srgbClr val="E2A069">
                    <a:alpha val="100000"/>
                  </a:srgbClr>
                </a:solidFill>
                <a:ln w="9525">
                  <a:noFill/>
                </a:ln>
              </p:spPr>
              <p:txBody>
                <a:bodyPr/>
                <a:p>
                  <a:endParaRPr lang="zh-CN" altLang="en-US" sz="100"/>
                </a:p>
              </p:txBody>
            </p:sp>
            <p:sp>
              <p:nvSpPr>
                <p:cNvPr id="10280" name="Freeform 58"/>
                <p:cNvSpPr/>
                <p:nvPr/>
              </p:nvSpPr>
              <p:spPr>
                <a:xfrm>
                  <a:off x="519113" y="206375"/>
                  <a:ext cx="68263" cy="166687"/>
                </a:xfrm>
                <a:custGeom>
                  <a:avLst/>
                  <a:gdLst/>
                  <a:ahLst/>
                  <a:cxnLst>
                    <a:cxn ang="0">
                      <a:pos x="38398" y="91965"/>
                    </a:cxn>
                    <a:cxn ang="0">
                      <a:pos x="51197" y="91965"/>
                    </a:cxn>
                    <a:cxn ang="0">
                      <a:pos x="68263" y="27302"/>
                    </a:cxn>
                    <a:cxn ang="0">
                      <a:pos x="51197" y="0"/>
                    </a:cxn>
                    <a:cxn ang="0">
                      <a:pos x="29865" y="80470"/>
                    </a:cxn>
                    <a:cxn ang="0">
                      <a:pos x="0" y="107772"/>
                    </a:cxn>
                    <a:cxn ang="0">
                      <a:pos x="0" y="166687"/>
                    </a:cxn>
                    <a:cxn ang="0">
                      <a:pos x="38398" y="91965"/>
                    </a:cxn>
                  </a:cxnLst>
                  <a:pathLst>
                    <a:path w="48" h="116">
                      <a:moveTo>
                        <a:pt x="27" y="64"/>
                      </a:moveTo>
                      <a:cubicBezTo>
                        <a:pt x="27" y="64"/>
                        <a:pt x="35" y="69"/>
                        <a:pt x="36" y="64"/>
                      </a:cubicBezTo>
                      <a:cubicBezTo>
                        <a:pt x="36" y="64"/>
                        <a:pt x="48" y="35"/>
                        <a:pt x="48" y="19"/>
                      </a:cubicBezTo>
                      <a:cubicBezTo>
                        <a:pt x="47" y="12"/>
                        <a:pt x="46" y="1"/>
                        <a:pt x="36" y="0"/>
                      </a:cubicBezTo>
                      <a:cubicBezTo>
                        <a:pt x="36" y="0"/>
                        <a:pt x="27" y="48"/>
                        <a:pt x="21" y="56"/>
                      </a:cubicBezTo>
                      <a:cubicBezTo>
                        <a:pt x="15" y="65"/>
                        <a:pt x="0" y="75"/>
                        <a:pt x="0" y="75"/>
                      </a:cubicBezTo>
                      <a:cubicBezTo>
                        <a:pt x="3" y="79"/>
                        <a:pt x="4" y="97"/>
                        <a:pt x="0" y="116"/>
                      </a:cubicBezTo>
                      <a:cubicBezTo>
                        <a:pt x="10" y="101"/>
                        <a:pt x="24" y="76"/>
                        <a:pt x="27" y="64"/>
                      </a:cubicBezTo>
                      <a:close/>
                    </a:path>
                  </a:pathLst>
                </a:custGeom>
                <a:solidFill>
                  <a:srgbClr val="E2A069">
                    <a:alpha val="100000"/>
                  </a:srgbClr>
                </a:solidFill>
                <a:ln w="9525">
                  <a:noFill/>
                </a:ln>
              </p:spPr>
              <p:txBody>
                <a:bodyPr/>
                <a:p>
                  <a:endParaRPr lang="zh-CN" altLang="en-US" sz="100"/>
                </a:p>
              </p:txBody>
            </p:sp>
            <p:sp>
              <p:nvSpPr>
                <p:cNvPr id="10281" name="Freeform 59"/>
                <p:cNvSpPr/>
                <p:nvPr/>
              </p:nvSpPr>
              <p:spPr>
                <a:xfrm>
                  <a:off x="327025" y="0"/>
                  <a:ext cx="268288" cy="255587"/>
                </a:xfrm>
                <a:custGeom>
                  <a:avLst/>
                  <a:gdLst/>
                  <a:ahLst/>
                  <a:cxnLst>
                    <a:cxn ang="0">
                      <a:pos x="266846" y="109127"/>
                    </a:cxn>
                    <a:cxn ang="0">
                      <a:pos x="183186" y="0"/>
                    </a:cxn>
                    <a:cxn ang="0">
                      <a:pos x="134144" y="10051"/>
                    </a:cxn>
                    <a:cxn ang="0">
                      <a:pos x="79332" y="15795"/>
                    </a:cxn>
                    <a:cxn ang="0">
                      <a:pos x="49042" y="31589"/>
                    </a:cxn>
                    <a:cxn ang="0">
                      <a:pos x="0" y="101948"/>
                    </a:cxn>
                    <a:cxn ang="0">
                      <a:pos x="4327" y="201023"/>
                    </a:cxn>
                    <a:cxn ang="0">
                      <a:pos x="15866" y="203895"/>
                    </a:cxn>
                    <a:cxn ang="0">
                      <a:pos x="21636" y="242664"/>
                    </a:cxn>
                    <a:cxn ang="0">
                      <a:pos x="28848" y="236921"/>
                    </a:cxn>
                    <a:cxn ang="0">
                      <a:pos x="36060" y="180921"/>
                    </a:cxn>
                    <a:cxn ang="0">
                      <a:pos x="36060" y="137845"/>
                    </a:cxn>
                    <a:cxn ang="0">
                      <a:pos x="63466" y="113435"/>
                    </a:cxn>
                    <a:cxn ang="0">
                      <a:pos x="115393" y="130665"/>
                    </a:cxn>
                    <a:cxn ang="0">
                      <a:pos x="154338" y="150768"/>
                    </a:cxn>
                    <a:cxn ang="0">
                      <a:pos x="158665" y="150768"/>
                    </a:cxn>
                    <a:cxn ang="0">
                      <a:pos x="178859" y="149332"/>
                    </a:cxn>
                    <a:cxn ang="0">
                      <a:pos x="216361" y="166562"/>
                    </a:cxn>
                    <a:cxn ang="0">
                      <a:pos x="207707" y="139281"/>
                    </a:cxn>
                    <a:cxn ang="0">
                      <a:pos x="214919" y="137845"/>
                    </a:cxn>
                    <a:cxn ang="0">
                      <a:pos x="226458" y="155075"/>
                    </a:cxn>
                    <a:cxn ang="0">
                      <a:pos x="230785" y="205331"/>
                    </a:cxn>
                    <a:cxn ang="0">
                      <a:pos x="229343" y="249843"/>
                    </a:cxn>
                    <a:cxn ang="0">
                      <a:pos x="232228" y="255587"/>
                    </a:cxn>
                    <a:cxn ang="0">
                      <a:pos x="243767" y="205331"/>
                    </a:cxn>
                    <a:cxn ang="0">
                      <a:pos x="253864" y="211075"/>
                    </a:cxn>
                    <a:cxn ang="0">
                      <a:pos x="265403" y="165126"/>
                    </a:cxn>
                    <a:cxn ang="0">
                      <a:pos x="266846" y="109127"/>
                    </a:cxn>
                  </a:cxnLst>
                  <a:pathLst>
                    <a:path w="186" h="178">
                      <a:moveTo>
                        <a:pt x="185" y="76"/>
                      </a:moveTo>
                      <a:cubicBezTo>
                        <a:pt x="185" y="69"/>
                        <a:pt x="181" y="20"/>
                        <a:pt x="127" y="0"/>
                      </a:cubicBezTo>
                      <a:cubicBezTo>
                        <a:pt x="127" y="0"/>
                        <a:pt x="115" y="2"/>
                        <a:pt x="93" y="7"/>
                      </a:cubicBezTo>
                      <a:cubicBezTo>
                        <a:pt x="93" y="7"/>
                        <a:pt x="62" y="6"/>
                        <a:pt x="55" y="11"/>
                      </a:cubicBezTo>
                      <a:cubicBezTo>
                        <a:pt x="49" y="16"/>
                        <a:pt x="34" y="22"/>
                        <a:pt x="34" y="22"/>
                      </a:cubicBezTo>
                      <a:cubicBezTo>
                        <a:pt x="34" y="22"/>
                        <a:pt x="4" y="32"/>
                        <a:pt x="0" y="71"/>
                      </a:cubicBezTo>
                      <a:cubicBezTo>
                        <a:pt x="0" y="71"/>
                        <a:pt x="0" y="121"/>
                        <a:pt x="3" y="140"/>
                      </a:cubicBezTo>
                      <a:cubicBezTo>
                        <a:pt x="3" y="140"/>
                        <a:pt x="7" y="139"/>
                        <a:pt x="11" y="142"/>
                      </a:cubicBezTo>
                      <a:lnTo>
                        <a:pt x="15" y="169"/>
                      </a:lnTo>
                      <a:lnTo>
                        <a:pt x="20" y="165"/>
                      </a:lnTo>
                      <a:cubicBezTo>
                        <a:pt x="20" y="165"/>
                        <a:pt x="17" y="135"/>
                        <a:pt x="25" y="126"/>
                      </a:cubicBezTo>
                      <a:cubicBezTo>
                        <a:pt x="28" y="122"/>
                        <a:pt x="25" y="96"/>
                        <a:pt x="25" y="96"/>
                      </a:cubicBezTo>
                      <a:cubicBezTo>
                        <a:pt x="25" y="96"/>
                        <a:pt x="42" y="80"/>
                        <a:pt x="44" y="79"/>
                      </a:cubicBezTo>
                      <a:cubicBezTo>
                        <a:pt x="44" y="79"/>
                        <a:pt x="68" y="84"/>
                        <a:pt x="80" y="91"/>
                      </a:cubicBezTo>
                      <a:cubicBezTo>
                        <a:pt x="80" y="91"/>
                        <a:pt x="83" y="101"/>
                        <a:pt x="107" y="105"/>
                      </a:cubicBezTo>
                      <a:cubicBezTo>
                        <a:pt x="108" y="105"/>
                        <a:pt x="109" y="105"/>
                        <a:pt x="110" y="105"/>
                      </a:cubicBezTo>
                      <a:cubicBezTo>
                        <a:pt x="114" y="105"/>
                        <a:pt x="119" y="105"/>
                        <a:pt x="124" y="104"/>
                      </a:cubicBezTo>
                      <a:cubicBezTo>
                        <a:pt x="149" y="96"/>
                        <a:pt x="150" y="116"/>
                        <a:pt x="150" y="116"/>
                      </a:cubicBezTo>
                      <a:cubicBezTo>
                        <a:pt x="153" y="107"/>
                        <a:pt x="149" y="101"/>
                        <a:pt x="144" y="97"/>
                      </a:cubicBezTo>
                      <a:lnTo>
                        <a:pt x="149" y="96"/>
                      </a:lnTo>
                      <a:cubicBezTo>
                        <a:pt x="149" y="96"/>
                        <a:pt x="154" y="100"/>
                        <a:pt x="157" y="108"/>
                      </a:cubicBezTo>
                      <a:cubicBezTo>
                        <a:pt x="159" y="119"/>
                        <a:pt x="155" y="132"/>
                        <a:pt x="160" y="143"/>
                      </a:cubicBezTo>
                      <a:cubicBezTo>
                        <a:pt x="164" y="151"/>
                        <a:pt x="159" y="174"/>
                        <a:pt x="159" y="174"/>
                      </a:cubicBezTo>
                      <a:lnTo>
                        <a:pt x="161" y="178"/>
                      </a:lnTo>
                      <a:lnTo>
                        <a:pt x="169" y="143"/>
                      </a:lnTo>
                      <a:cubicBezTo>
                        <a:pt x="169" y="143"/>
                        <a:pt x="175" y="144"/>
                        <a:pt x="176" y="147"/>
                      </a:cubicBezTo>
                      <a:lnTo>
                        <a:pt x="184" y="115"/>
                      </a:lnTo>
                      <a:cubicBezTo>
                        <a:pt x="184" y="115"/>
                        <a:pt x="186" y="82"/>
                        <a:pt x="185" y="76"/>
                      </a:cubicBezTo>
                      <a:close/>
                    </a:path>
                  </a:pathLst>
                </a:custGeom>
                <a:solidFill>
                  <a:srgbClr val="383837">
                    <a:alpha val="100000"/>
                  </a:srgbClr>
                </a:solidFill>
                <a:ln w="9525">
                  <a:noFill/>
                </a:ln>
              </p:spPr>
              <p:txBody>
                <a:bodyPr/>
                <a:p>
                  <a:endParaRPr lang="zh-CN" altLang="en-US" sz="100"/>
                </a:p>
              </p:txBody>
            </p:sp>
            <p:sp>
              <p:nvSpPr>
                <p:cNvPr id="10282" name="Freeform 60"/>
                <p:cNvSpPr/>
                <p:nvPr/>
              </p:nvSpPr>
              <p:spPr>
                <a:xfrm>
                  <a:off x="614363" y="739775"/>
                  <a:ext cx="50800" cy="280987"/>
                </a:xfrm>
                <a:custGeom>
                  <a:avLst/>
                  <a:gdLst/>
                  <a:ahLst/>
                  <a:cxnLst>
                    <a:cxn ang="0">
                      <a:pos x="39511" y="157065"/>
                    </a:cxn>
                    <a:cxn ang="0">
                      <a:pos x="15522" y="0"/>
                    </a:cxn>
                    <a:cxn ang="0">
                      <a:pos x="0" y="237758"/>
                    </a:cxn>
                    <a:cxn ang="0">
                      <a:pos x="8467" y="280987"/>
                    </a:cxn>
                    <a:cxn ang="0">
                      <a:pos x="47978" y="280987"/>
                    </a:cxn>
                    <a:cxn ang="0">
                      <a:pos x="39511" y="157065"/>
                    </a:cxn>
                  </a:cxnLst>
                  <a:pathLst>
                    <a:path w="36" h="195">
                      <a:moveTo>
                        <a:pt x="28" y="109"/>
                      </a:moveTo>
                      <a:cubicBezTo>
                        <a:pt x="36" y="79"/>
                        <a:pt x="20" y="16"/>
                        <a:pt x="11" y="0"/>
                      </a:cubicBezTo>
                      <a:lnTo>
                        <a:pt x="0" y="165"/>
                      </a:lnTo>
                      <a:lnTo>
                        <a:pt x="6" y="195"/>
                      </a:lnTo>
                      <a:cubicBezTo>
                        <a:pt x="6" y="195"/>
                        <a:pt x="18" y="195"/>
                        <a:pt x="34" y="195"/>
                      </a:cubicBezTo>
                      <a:cubicBezTo>
                        <a:pt x="29" y="170"/>
                        <a:pt x="23" y="129"/>
                        <a:pt x="28" y="109"/>
                      </a:cubicBezTo>
                      <a:close/>
                    </a:path>
                  </a:pathLst>
                </a:custGeom>
                <a:solidFill>
                  <a:srgbClr val="2E2C2C">
                    <a:alpha val="100000"/>
                  </a:srgbClr>
                </a:solidFill>
                <a:ln w="9525">
                  <a:noFill/>
                </a:ln>
              </p:spPr>
              <p:txBody>
                <a:bodyPr/>
                <a:p>
                  <a:endParaRPr lang="zh-CN" altLang="en-US" sz="100"/>
                </a:p>
              </p:txBody>
            </p:sp>
            <p:sp>
              <p:nvSpPr>
                <p:cNvPr id="10283" name="Freeform 61"/>
                <p:cNvSpPr/>
                <p:nvPr/>
              </p:nvSpPr>
              <p:spPr>
                <a:xfrm>
                  <a:off x="512763" y="476250"/>
                  <a:ext cx="173038" cy="1022350"/>
                </a:xfrm>
                <a:custGeom>
                  <a:avLst/>
                  <a:gdLst/>
                  <a:ahLst/>
                  <a:cxnLst>
                    <a:cxn ang="0">
                      <a:pos x="79309" y="997906"/>
                    </a:cxn>
                    <a:cxn ang="0">
                      <a:pos x="155734" y="1022350"/>
                    </a:cxn>
                    <a:cxn ang="0">
                      <a:pos x="173038" y="1010847"/>
                    </a:cxn>
                    <a:cxn ang="0">
                      <a:pos x="126895" y="529149"/>
                    </a:cxn>
                    <a:cxn ang="0">
                      <a:pos x="126895" y="313463"/>
                    </a:cxn>
                    <a:cxn ang="0">
                      <a:pos x="126895" y="181176"/>
                    </a:cxn>
                    <a:cxn ang="0">
                      <a:pos x="79309" y="57516"/>
                    </a:cxn>
                    <a:cxn ang="0">
                      <a:pos x="1442" y="0"/>
                    </a:cxn>
                    <a:cxn ang="0">
                      <a:pos x="0" y="57516"/>
                    </a:cxn>
                    <a:cxn ang="0">
                      <a:pos x="79309" y="277516"/>
                    </a:cxn>
                    <a:cxn ang="0">
                      <a:pos x="63447" y="425620"/>
                    </a:cxn>
                    <a:cxn ang="0">
                      <a:pos x="95171" y="731893"/>
                    </a:cxn>
                    <a:cxn ang="0">
                      <a:pos x="79309" y="997906"/>
                    </a:cxn>
                  </a:cxnLst>
                  <a:pathLst>
                    <a:path w="120" h="711">
                      <a:moveTo>
                        <a:pt x="55" y="694"/>
                      </a:moveTo>
                      <a:lnTo>
                        <a:pt x="108" y="711"/>
                      </a:lnTo>
                      <a:lnTo>
                        <a:pt x="120" y="703"/>
                      </a:lnTo>
                      <a:cubicBezTo>
                        <a:pt x="120" y="703"/>
                        <a:pt x="111" y="437"/>
                        <a:pt x="88" y="368"/>
                      </a:cubicBezTo>
                      <a:cubicBezTo>
                        <a:pt x="88" y="368"/>
                        <a:pt x="87" y="244"/>
                        <a:pt x="88" y="218"/>
                      </a:cubicBezTo>
                      <a:cubicBezTo>
                        <a:pt x="88" y="193"/>
                        <a:pt x="89" y="140"/>
                        <a:pt x="88" y="126"/>
                      </a:cubicBezTo>
                      <a:cubicBezTo>
                        <a:pt x="87" y="113"/>
                        <a:pt x="67" y="57"/>
                        <a:pt x="55" y="40"/>
                      </a:cubicBezTo>
                      <a:lnTo>
                        <a:pt x="1" y="0"/>
                      </a:lnTo>
                      <a:lnTo>
                        <a:pt x="0" y="40"/>
                      </a:lnTo>
                      <a:cubicBezTo>
                        <a:pt x="0" y="40"/>
                        <a:pt x="57" y="160"/>
                        <a:pt x="55" y="193"/>
                      </a:cubicBezTo>
                      <a:cubicBezTo>
                        <a:pt x="55" y="193"/>
                        <a:pt x="43" y="288"/>
                        <a:pt x="44" y="296"/>
                      </a:cubicBezTo>
                      <a:cubicBezTo>
                        <a:pt x="45" y="304"/>
                        <a:pt x="66" y="492"/>
                        <a:pt x="66" y="509"/>
                      </a:cubicBezTo>
                      <a:cubicBezTo>
                        <a:pt x="66" y="526"/>
                        <a:pt x="55" y="694"/>
                        <a:pt x="55" y="694"/>
                      </a:cubicBezTo>
                      <a:close/>
                    </a:path>
                  </a:pathLst>
                </a:custGeom>
                <a:solidFill>
                  <a:srgbClr val="383837">
                    <a:alpha val="100000"/>
                  </a:srgbClr>
                </a:solidFill>
                <a:ln w="9525">
                  <a:noFill/>
                </a:ln>
              </p:spPr>
              <p:txBody>
                <a:bodyPr/>
                <a:p>
                  <a:endParaRPr lang="zh-CN" altLang="en-US" sz="100"/>
                </a:p>
              </p:txBody>
            </p:sp>
          </p:grpSp>
          <p:sp>
            <p:nvSpPr>
              <p:cNvPr id="24" name="文本框 23"/>
              <p:cNvSpPr txBox="1"/>
              <p:nvPr/>
            </p:nvSpPr>
            <p:spPr>
              <a:xfrm>
                <a:off x="6717" y="2600"/>
                <a:ext cx="2732" cy="612"/>
              </a:xfrm>
              <a:prstGeom prst="rect">
                <a:avLst/>
              </a:prstGeom>
              <a:noFill/>
            </p:spPr>
            <p:txBody>
              <a:bodyPr wrap="square" rtlCol="0">
                <a:spAutoFit/>
              </a:bodyPr>
              <a:p>
                <a:r>
                  <a:rPr lang="zh-CN" altLang="en-US" sz="1800" b="1">
                    <a:solidFill>
                      <a:srgbClr val="B82B14"/>
                    </a:solidFill>
                    <a:latin typeface="微软雅黑" panose="020B0503020204020204" charset="-122"/>
                    <a:ea typeface="微软雅黑" panose="020B0503020204020204" charset="-122"/>
                  </a:rPr>
                  <a:t>小提示</a:t>
                </a:r>
                <a:endParaRPr lang="zh-CN" altLang="en-US" sz="1800" b="1">
                  <a:solidFill>
                    <a:srgbClr val="B82B14"/>
                  </a:solidFill>
                  <a:latin typeface="微软雅黑" panose="020B0503020204020204" charset="-122"/>
                  <a:ea typeface="微软雅黑" panose="020B0503020204020204" charset="-122"/>
                </a:endParaRPr>
              </a:p>
            </p:txBody>
          </p:sp>
          <p:grpSp>
            <p:nvGrpSpPr>
              <p:cNvPr id="26" name="组合 25"/>
              <p:cNvGrpSpPr/>
              <p:nvPr/>
            </p:nvGrpSpPr>
            <p:grpSpPr>
              <a:xfrm>
                <a:off x="6460" y="2507"/>
                <a:ext cx="11036" cy="7590"/>
                <a:chOff x="7218" y="2514"/>
                <a:chExt cx="10194" cy="7162"/>
              </a:xfrm>
            </p:grpSpPr>
            <p:cxnSp>
              <p:nvCxnSpPr>
                <p:cNvPr id="10247" name="直接连接符 26"/>
                <p:cNvCxnSpPr/>
                <p:nvPr/>
              </p:nvCxnSpPr>
              <p:spPr>
                <a:xfrm flipV="1">
                  <a:off x="7257" y="2514"/>
                  <a:ext cx="10113" cy="15"/>
                </a:xfrm>
                <a:prstGeom prst="line">
                  <a:avLst/>
                </a:prstGeom>
                <a:ln w="19050" cap="flat" cmpd="sng">
                  <a:solidFill>
                    <a:srgbClr val="1D4E74"/>
                  </a:solidFill>
                  <a:prstDash val="dash"/>
                  <a:headEnd type="none" w="med" len="med"/>
                  <a:tailEnd type="none" w="med" len="med"/>
                </a:ln>
              </p:spPr>
            </p:cxnSp>
            <p:cxnSp>
              <p:nvCxnSpPr>
                <p:cNvPr id="25" name="直接连接符 26"/>
                <p:cNvCxnSpPr/>
                <p:nvPr/>
              </p:nvCxnSpPr>
              <p:spPr>
                <a:xfrm flipV="1">
                  <a:off x="7218" y="9661"/>
                  <a:ext cx="10194" cy="15"/>
                </a:xfrm>
                <a:prstGeom prst="line">
                  <a:avLst/>
                </a:prstGeom>
                <a:ln w="19050" cap="flat" cmpd="sng">
                  <a:solidFill>
                    <a:srgbClr val="1D4E74"/>
                  </a:solidFill>
                  <a:prstDash val="dash"/>
                  <a:headEnd type="none" w="med" len="med"/>
                  <a:tailEnd type="none" w="med" len="med"/>
                </a:ln>
              </p:spPr>
            </p:cxnSp>
          </p:grpSp>
        </p:grpSp>
        <p:graphicFrame>
          <p:nvGraphicFramePr>
            <p:cNvPr id="1073742925" name="对象 1073742924"/>
            <p:cNvGraphicFramePr>
              <a:graphicFrameLocks noChangeAspect="1"/>
            </p:cNvGraphicFramePr>
            <p:nvPr/>
          </p:nvGraphicFramePr>
          <p:xfrm>
            <a:off x="12177" y="4480"/>
            <a:ext cx="6700" cy="2420"/>
          </p:xfrm>
          <a:graphic>
            <a:graphicData uri="http://schemas.openxmlformats.org/presentationml/2006/ole">
              <mc:AlternateContent xmlns:mc="http://schemas.openxmlformats.org/markup-compatibility/2006">
                <mc:Choice xmlns:v="urn:schemas-microsoft-com:vml" Requires="v">
                  <p:oleObj spid="_x0000_s3076" name="" r:id="rId1" imgW="2750185" imgH="996950" progId="">
                    <p:embed/>
                  </p:oleObj>
                </mc:Choice>
                <mc:Fallback>
                  <p:oleObj name="" r:id="rId1" imgW="2750185" imgH="996950" progId="">
                    <p:embed/>
                    <p:pic>
                      <p:nvPicPr>
                        <p:cNvPr id="0" name="图片 3075"/>
                        <p:cNvPicPr/>
                        <p:nvPr/>
                      </p:nvPicPr>
                      <p:blipFill>
                        <a:blip r:embed="rId2"/>
                        <a:stretch>
                          <a:fillRect/>
                        </a:stretch>
                      </p:blipFill>
                      <p:spPr>
                        <a:xfrm>
                          <a:off x="12177" y="4480"/>
                          <a:ext cx="6700" cy="2420"/>
                        </a:xfrm>
                        <a:prstGeom prst="rect">
                          <a:avLst/>
                        </a:prstGeom>
                        <a:noFill/>
                        <a:ln w="38100">
                          <a:noFill/>
                          <a:miter/>
                        </a:ln>
                      </p:spPr>
                    </p:pic>
                  </p:oleObj>
                </mc:Fallback>
              </mc:AlternateContent>
            </a:graphicData>
          </a:graphic>
        </p:graphicFrame>
      </p:grpSp>
      <p:sp>
        <p:nvSpPr>
          <p:cNvPr id="2" name="文本框 1"/>
          <p:cNvSpPr txBox="1"/>
          <p:nvPr/>
        </p:nvSpPr>
        <p:spPr>
          <a:xfrm>
            <a:off x="6469856" y="4178141"/>
            <a:ext cx="309245" cy="114300"/>
          </a:xfrm>
          <a:prstGeom prst="rect">
            <a:avLst/>
          </a:prstGeom>
          <a:noFill/>
        </p:spPr>
        <p:txBody>
          <a:bodyPr wrap="none" rtlCol="0">
            <a:spAutoFit/>
          </a:bodyPr>
          <a:p>
            <a:pPr algn="l">
              <a:lnSpc>
                <a:spcPct val="150000"/>
              </a:lnSpc>
            </a:pPr>
            <a:r>
              <a:rPr lang="zh-CN" altLang="en-US" sz="100">
                <a:solidFill>
                  <a:srgbClr val="173C5D"/>
                </a:solidFill>
                <a:latin typeface="微软雅黑" panose="020B0503020204020204" charset="-122"/>
                <a:ea typeface="微软雅黑" panose="020B0503020204020204" charset="-122"/>
              </a:rPr>
              <a:t>图3-2 系统的一般模式</a:t>
            </a:r>
            <a:endParaRPr lang="zh-CN" altLang="en-US" sz="100">
              <a:solidFill>
                <a:srgbClr val="173C5D"/>
              </a:solidFill>
              <a:latin typeface="微软雅黑" panose="020B0503020204020204" charset="-122"/>
              <a:ea typeface="微软雅黑" panose="020B0503020204020204" charset="-122"/>
            </a:endParaRPr>
          </a:p>
        </p:txBody>
      </p:sp>
      <p:sp>
        <p:nvSpPr>
          <p:cNvPr id="7" name="文本框 6"/>
          <p:cNvSpPr txBox="1"/>
          <p:nvPr/>
        </p:nvSpPr>
        <p:spPr>
          <a:xfrm>
            <a:off x="2682875" y="2795270"/>
            <a:ext cx="3484880" cy="4246245"/>
          </a:xfrm>
          <a:prstGeom prst="rect">
            <a:avLst/>
          </a:prstGeom>
          <a:noFill/>
        </p:spPr>
        <p:txBody>
          <a:bodyPr wrap="square" rtlCol="0" anchor="t">
            <a:spAutoFit/>
          </a:bodyPr>
          <a:p>
            <a:pPr indent="0" algn="l" fontAlgn="auto">
              <a:lnSpc>
                <a:spcPct val="150000"/>
              </a:lnSpc>
            </a:pPr>
            <a:r>
              <a:rPr lang="zh-CN" altLang="en-US">
                <a:solidFill>
                  <a:srgbClr val="1B2F47"/>
                </a:solidFill>
                <a:latin typeface="微软雅黑" panose="020B0503020204020204" charset="-122"/>
                <a:ea typeface="微软雅黑" panose="020B0503020204020204" charset="-122"/>
                <a:sym typeface="+mn-ea"/>
              </a:rPr>
              <a:t>系统是相对于外部环境而言的，如右图所示，外部环境向系统提供劳动力、手段、资源、能量、信息等，称为“输入”。系统利用自身所具有的功能，对输入的元素进行转化“处理”，形成有用 的产品，再“输出”到外部环境中供其使用。输入、处理、输出是构成系统的三要素。                                     </a:t>
            </a:r>
            <a:endParaRPr lang="zh-CN" altLang="en-US">
              <a:solidFill>
                <a:srgbClr val="1B2F47"/>
              </a:solidFill>
              <a:latin typeface="微软雅黑" panose="020B0503020204020204" charset="-122"/>
              <a:ea typeface="微软雅黑" panose="020B0503020204020204" charset="-122"/>
            </a:endParaRPr>
          </a:p>
          <a:p>
            <a:pPr indent="0" algn="l" fontAlgn="auto">
              <a:lnSpc>
                <a:spcPct val="150000"/>
              </a:lnSpc>
            </a:pPr>
            <a:r>
              <a:rPr lang="zh-CN" altLang="en-US">
                <a:solidFill>
                  <a:srgbClr val="1B2F47"/>
                </a:solidFill>
                <a:latin typeface="微软雅黑" panose="020B0503020204020204" charset="-122"/>
                <a:ea typeface="微软雅黑" panose="020B0503020204020204" charset="-122"/>
                <a:sym typeface="+mn-ea"/>
              </a:rPr>
              <a:t> </a:t>
            </a:r>
            <a:endParaRPr lang="zh-CN"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6" name="矩形 2"/>
          <p:cNvSpPr>
            <a:spLocks noGrp="1"/>
          </p:cNvSpPr>
          <p:nvPr>
            <p:ph type="title" idx="4294967295"/>
          </p:nvPr>
        </p:nvSpPr>
        <p:spPr>
          <a:xfrm>
            <a:off x="395288" y="260350"/>
            <a:ext cx="6734175" cy="944563"/>
          </a:xfrm>
          <a:ln/>
        </p:spPr>
        <p:txBody>
          <a:bodyPr vert="horz" wrap="square" lIns="91440" tIns="45720" rIns="91440" bIns="45720" anchor="ctr"/>
          <a:p>
            <a:pPr eaLnBrk="1" hangingPunct="1"/>
            <a:r>
              <a:rPr lang="zh-CN" altLang="en-US" sz="3200" b="0" dirty="0">
                <a:solidFill>
                  <a:srgbClr val="FF0000"/>
                </a:solidFill>
                <a:latin typeface="方正粗倩简体" pitchFamily="1" charset="-122"/>
                <a:ea typeface="方正粗倩简体" pitchFamily="1" charset="-122"/>
              </a:rPr>
              <a:t>2</a:t>
            </a:r>
            <a:r>
              <a:rPr lang="en-US" altLang="en-US" sz="3200" b="0" dirty="0">
                <a:solidFill>
                  <a:srgbClr val="FF0000"/>
                </a:solidFill>
                <a:latin typeface="方正粗倩简体" pitchFamily="1" charset="-122"/>
                <a:ea typeface="方正粗倩简体" pitchFamily="1" charset="-122"/>
              </a:rPr>
              <a:t>.1 </a:t>
            </a:r>
            <a:r>
              <a:rPr lang="zh-CN" altLang="en-US" sz="3200" b="0" dirty="0">
                <a:solidFill>
                  <a:srgbClr val="FF0000"/>
                </a:solidFill>
                <a:latin typeface="方正粗倩简体" pitchFamily="1" charset="-122"/>
                <a:ea typeface="方正粗倩简体" pitchFamily="1" charset="-122"/>
              </a:rPr>
              <a:t>物流系统概述</a:t>
            </a:r>
            <a:endParaRPr lang="en-US" altLang="en-US" sz="3200" b="0" dirty="0">
              <a:solidFill>
                <a:srgbClr val="FF0000"/>
              </a:solidFill>
              <a:latin typeface="方正粗倩简体" pitchFamily="1" charset="-122"/>
              <a:ea typeface="方正粗倩简体" pitchFamily="1" charset="-122"/>
            </a:endParaRPr>
          </a:p>
        </p:txBody>
      </p:sp>
      <p:sp>
        <p:nvSpPr>
          <p:cNvPr id="6147" name="矩形 3"/>
          <p:cNvSpPr>
            <a:spLocks noGrp="1"/>
          </p:cNvSpPr>
          <p:nvPr>
            <p:ph type="body" sz="half" idx="4294967295"/>
          </p:nvPr>
        </p:nvSpPr>
        <p:spPr>
          <a:xfrm>
            <a:off x="457200" y="1935163"/>
            <a:ext cx="8218488" cy="4373562"/>
          </a:xfrm>
          <a:ln/>
        </p:spPr>
        <p:txBody>
          <a:bodyPr vert="horz" wrap="square" lIns="91440" tIns="45720" rIns="91440" bIns="45720" anchor="t"/>
          <a:lstStyle>
            <a:lvl1pPr lvl="0">
              <a:buClrTx/>
              <a:buSzTx/>
              <a:buFontTx/>
              <a:defRPr sz="2800"/>
            </a:lvl1pPr>
            <a:lvl2pPr lvl="1">
              <a:buClrTx/>
              <a:buSzTx/>
              <a:buFontTx/>
              <a:defRPr sz="2400"/>
            </a:lvl2pPr>
            <a:lvl3pPr lvl="2">
              <a:buClrTx/>
              <a:buSzTx/>
              <a:buFontTx/>
              <a:defRPr sz="2000"/>
            </a:lvl3pPr>
            <a:lvl4pPr lvl="3">
              <a:buClrTx/>
              <a:buSzTx/>
              <a:buFontTx/>
              <a:defRPr sz="1800"/>
            </a:lvl4pPr>
            <a:lvl5pPr lvl="4">
              <a:buClrTx/>
              <a:buSzTx/>
              <a:buFontTx/>
              <a:defRPr sz="1800"/>
            </a:lvl5pPr>
          </a:lstStyle>
          <a:p>
            <a:pPr lvl="0" eaLnBrk="1" hangingPunct="1">
              <a:buSzPct val="90000"/>
            </a:pPr>
            <a:r>
              <a:rPr lang="en-US" altLang="en-US" dirty="0">
                <a:solidFill>
                  <a:srgbClr val="FF0000"/>
                </a:solidFill>
                <a:latin typeface="方正楷体简体"/>
                <a:ea typeface="方正楷体简体"/>
              </a:rPr>
              <a:t>系统的定义</a:t>
            </a:r>
            <a:r>
              <a:rPr lang="en-US" altLang="en-US" dirty="0">
                <a:latin typeface="方正楷体简体"/>
                <a:ea typeface="方正楷体简体"/>
              </a:rPr>
              <a:t>：由相互作用和相互依赖的若干组成部分结合的、具有特定功能的有机整体。</a:t>
            </a:r>
            <a:endParaRPr lang="en-US" altLang="en-US" dirty="0">
              <a:latin typeface="方正楷体简体"/>
              <a:ea typeface="方正楷体简体"/>
            </a:endParaRPr>
          </a:p>
          <a:p>
            <a:pPr lvl="0" eaLnBrk="1" hangingPunct="1">
              <a:buSzPct val="90000"/>
            </a:pPr>
            <a:r>
              <a:rPr lang="en-US" altLang="en-US" dirty="0">
                <a:solidFill>
                  <a:srgbClr val="FF0000"/>
                </a:solidFill>
                <a:latin typeface="方正楷体简体"/>
                <a:ea typeface="方正楷体简体"/>
              </a:rPr>
              <a:t>系统的内涵</a:t>
            </a:r>
            <a:r>
              <a:rPr lang="en-US" altLang="en-US" dirty="0">
                <a:latin typeface="方正楷体简体"/>
                <a:ea typeface="方正楷体简体"/>
              </a:rPr>
              <a:t>：</a:t>
            </a:r>
            <a:endParaRPr lang="en-US" altLang="en-US" dirty="0">
              <a:latin typeface="方正楷体简体"/>
              <a:ea typeface="方正楷体简体"/>
            </a:endParaRPr>
          </a:p>
          <a:p>
            <a:pPr lvl="1" eaLnBrk="1" hangingPunct="1"/>
            <a:r>
              <a:rPr lang="en-US" altLang="en-US" sz="2200" dirty="0">
                <a:latin typeface="华文细黑" pitchFamily="2" charset="-122"/>
                <a:ea typeface="华文细黑" pitchFamily="2" charset="-122"/>
              </a:rPr>
              <a:t>系统由两个或两个以上要素组成。</a:t>
            </a:r>
            <a:endParaRPr lang="en-US" altLang="en-US" sz="2200" dirty="0">
              <a:latin typeface="华文细黑" pitchFamily="2" charset="-122"/>
              <a:ea typeface="华文细黑" pitchFamily="2" charset="-122"/>
            </a:endParaRPr>
          </a:p>
          <a:p>
            <a:pPr lvl="1" eaLnBrk="1" hangingPunct="1"/>
            <a:r>
              <a:rPr lang="en-US" altLang="en-US" sz="2200" dirty="0">
                <a:latin typeface="华文细黑" pitchFamily="2" charset="-122"/>
                <a:ea typeface="华文细黑" pitchFamily="2" charset="-122"/>
              </a:rPr>
              <a:t>各要素之间相互联系。</a:t>
            </a:r>
            <a:endParaRPr lang="en-US" altLang="en-US" sz="2200" dirty="0">
              <a:latin typeface="华文细黑" pitchFamily="2" charset="-122"/>
              <a:ea typeface="华文细黑" pitchFamily="2" charset="-122"/>
            </a:endParaRPr>
          </a:p>
          <a:p>
            <a:pPr lvl="1" eaLnBrk="1" hangingPunct="1"/>
            <a:r>
              <a:rPr lang="en-US" altLang="en-US" sz="2200" dirty="0">
                <a:latin typeface="华文细黑" pitchFamily="2" charset="-122"/>
                <a:ea typeface="华文细黑" pitchFamily="2" charset="-122"/>
              </a:rPr>
              <a:t>系统具有层次性。</a:t>
            </a:r>
            <a:endParaRPr lang="en-US" altLang="en-US" sz="2200" dirty="0">
              <a:latin typeface="华文细黑" pitchFamily="2" charset="-122"/>
              <a:ea typeface="华文细黑" pitchFamily="2" charset="-122"/>
            </a:endParaRPr>
          </a:p>
          <a:p>
            <a:pPr lvl="1" eaLnBrk="1" hangingPunct="1"/>
            <a:r>
              <a:rPr lang="en-US" altLang="en-US" sz="2200" dirty="0">
                <a:latin typeface="华文细黑" pitchFamily="2" charset="-122"/>
                <a:ea typeface="华文细黑" pitchFamily="2" charset="-122"/>
              </a:rPr>
              <a:t>系统有一定的结构。</a:t>
            </a:r>
            <a:endParaRPr lang="en-US" altLang="en-US" sz="2200" dirty="0">
              <a:latin typeface="华文细黑" pitchFamily="2" charset="-122"/>
              <a:ea typeface="华文细黑" pitchFamily="2" charset="-122"/>
            </a:endParaRPr>
          </a:p>
          <a:p>
            <a:pPr lvl="1" eaLnBrk="1" hangingPunct="1"/>
            <a:r>
              <a:rPr lang="en-US" altLang="en-US" sz="2200" dirty="0">
                <a:latin typeface="华文细黑" pitchFamily="2" charset="-122"/>
                <a:ea typeface="华文细黑" pitchFamily="2" charset="-122"/>
              </a:rPr>
              <a:t>系统各要素之间相互制约。</a:t>
            </a:r>
            <a:endParaRPr lang="en-US" altLang="en-US" sz="2200" dirty="0">
              <a:latin typeface="华文细黑" pitchFamily="2" charset="-122"/>
              <a:ea typeface="华文细黑" pitchFamily="2" charset="-122"/>
            </a:endParaRPr>
          </a:p>
          <a:p>
            <a:pPr lvl="1" eaLnBrk="1" hangingPunct="1"/>
            <a:r>
              <a:rPr lang="en-US" altLang="en-US" sz="2200" dirty="0">
                <a:latin typeface="华文细黑" pitchFamily="2" charset="-122"/>
                <a:ea typeface="华文细黑" pitchFamily="2" charset="-122"/>
              </a:rPr>
              <a:t>系统对外部环境具有适应性。</a:t>
            </a:r>
            <a:endParaRPr lang="en-US" altLang="en-US" sz="2200" dirty="0">
              <a:latin typeface="华文细黑" pitchFamily="2" charset="-122"/>
              <a:ea typeface="华文细黑" pitchFamily="2" charset="-122"/>
            </a:endParaRPr>
          </a:p>
        </p:txBody>
      </p:sp>
      <p:sp>
        <p:nvSpPr>
          <p:cNvPr id="6148" name="TextBox 1"/>
          <p:cNvSpPr txBox="1"/>
          <p:nvPr/>
        </p:nvSpPr>
        <p:spPr>
          <a:xfrm>
            <a:off x="1116013" y="1125538"/>
            <a:ext cx="3960812" cy="5191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eaLnBrk="1" hangingPunct="1">
              <a:spcBef>
                <a:spcPct val="0"/>
              </a:spcBef>
              <a:buNone/>
            </a:pPr>
            <a:r>
              <a:rPr lang="zh-CN" altLang="en-US" sz="2800" b="1" dirty="0">
                <a:solidFill>
                  <a:srgbClr val="7030A0"/>
                </a:solidFill>
                <a:latin typeface="黑体" panose="02010609060101010101" pitchFamily="49" charset="-122"/>
                <a:ea typeface="黑体" panose="02010609060101010101" pitchFamily="49" charset="-122"/>
              </a:rPr>
              <a:t>2</a:t>
            </a:r>
            <a:r>
              <a:rPr lang="en-US" altLang="en-US" sz="2800" b="1" dirty="0">
                <a:solidFill>
                  <a:srgbClr val="7030A0"/>
                </a:solidFill>
                <a:latin typeface="黑体" panose="02010609060101010101" pitchFamily="49" charset="-122"/>
                <a:ea typeface="黑体" panose="02010609060101010101" pitchFamily="49" charset="-122"/>
              </a:rPr>
              <a:t>.1.1 </a:t>
            </a:r>
            <a:r>
              <a:rPr lang="zh-CN" altLang="en-US" sz="2800" b="1" dirty="0">
                <a:solidFill>
                  <a:srgbClr val="7030A0"/>
                </a:solidFill>
                <a:latin typeface="黑体" panose="02010609060101010101" pitchFamily="49" charset="-122"/>
                <a:ea typeface="黑体" panose="02010609060101010101" pitchFamily="49" charset="-122"/>
              </a:rPr>
              <a:t>物流系统的概念</a:t>
            </a:r>
            <a:endParaRPr lang="zh-CN" altLang="en-US" sz="2800" b="1" dirty="0">
              <a:solidFill>
                <a:srgbClr val="7030A0"/>
              </a:solidFill>
              <a:latin typeface="黑体" panose="02010609060101010101" pitchFamily="49" charset="-122"/>
              <a:ea typeface="黑体" panose="02010609060101010101" pitchFamily="49"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组合 24"/>
          <p:cNvGrpSpPr/>
          <p:nvPr/>
        </p:nvGrpSpPr>
        <p:grpSpPr bwMode="auto">
          <a:xfrm rot="0">
            <a:off x="295910" y="284480"/>
            <a:ext cx="8848090" cy="6443980"/>
            <a:chOff x="943" y="3356"/>
            <a:chExt cx="16393" cy="7747"/>
          </a:xfrm>
        </p:grpSpPr>
        <p:sp>
          <p:nvSpPr>
            <p:cNvPr id="7171" name="矩形 8"/>
            <p:cNvSpPr/>
            <p:nvPr/>
          </p:nvSpPr>
          <p:spPr>
            <a:xfrm>
              <a:off x="943" y="4233"/>
              <a:ext cx="16393" cy="6870"/>
            </a:xfrm>
            <a:prstGeom prst="rect">
              <a:avLst/>
            </a:prstGeom>
            <a:solidFill>
              <a:srgbClr val="F2F2F2"/>
            </a:solidFill>
            <a:ln w="25400" cap="flat" cmpd="sng">
              <a:gradFill>
                <a:gsLst>
                  <a:gs pos="50000">
                    <a:srgbClr val="26BB91"/>
                  </a:gs>
                  <a:gs pos="1000">
                    <a:srgbClr val="449BB5"/>
                  </a:gs>
                  <a:gs pos="100000">
                    <a:srgbClr val="FFB757"/>
                  </a:gs>
                </a:gsLst>
                <a:lin ang="0" scaled="1"/>
              </a:gradFill>
              <a:prstDash val="solid"/>
              <a:miter/>
              <a:headEnd type="none" w="med" len="med"/>
              <a:tailEnd type="none" w="med" len="med"/>
            </a:ln>
          </p:spPr>
          <p:txBody>
            <a:bodyPr lIns="91437" tIns="45718" rIns="91437" bIns="45718" anchor="ctr"/>
            <a:p>
              <a:pPr algn="ctr">
                <a:buFont typeface="Arial" panose="020B0604020202020204" pitchFamily="34" charset="0"/>
                <a:buNone/>
                <a:defRPr/>
              </a:pPr>
              <a:endParaRPr sz="3075">
                <a:solidFill>
                  <a:srgbClr val="000000"/>
                </a:solidFill>
                <a:latin typeface="Arial" panose="020B0604020202020204" pitchFamily="34" charset="0"/>
                <a:ea typeface="微软雅黑" panose="020B0503020204020204" charset="-12"/>
                <a:sym typeface="Arial" panose="020B0604020202020204" pitchFamily="34" charset="0"/>
              </a:endParaRPr>
            </a:p>
          </p:txBody>
        </p:sp>
        <p:sp>
          <p:nvSpPr>
            <p:cNvPr id="61447" name="矩形 9"/>
            <p:cNvSpPr>
              <a:spLocks noChangeArrowheads="1"/>
            </p:cNvSpPr>
            <p:nvPr/>
          </p:nvSpPr>
          <p:spPr bwMode="auto">
            <a:xfrm>
              <a:off x="7350" y="3356"/>
              <a:ext cx="5011" cy="892"/>
            </a:xfrm>
            <a:prstGeom prst="rect">
              <a:avLst/>
            </a:prstGeom>
            <a:solidFill>
              <a:srgbClr val="1D4E74"/>
            </a:solidFill>
            <a:ln w="9525">
              <a:noFill/>
              <a:miter lim="800000"/>
            </a:ln>
          </p:spPr>
          <p:txBody>
            <a:bodyPr lIns="91437" tIns="45718" rIns="91437" bIns="45718" anchor="ctr"/>
            <a:p>
              <a:pPr algn="ctr">
                <a:buFont typeface="Arial" panose="020B0604020202020204" pitchFamily="34" charset="0"/>
                <a:buNone/>
              </a:pPr>
              <a:r>
                <a:rPr lang="zh-CN" altLang="en-US" sz="2100" b="1">
                  <a:solidFill>
                    <a:schemeClr val="bg1"/>
                  </a:solidFill>
                  <a:latin typeface="微软雅黑" panose="020B0503020204020204" charset="-122"/>
                  <a:ea typeface="微软雅黑" panose="020B0503020204020204" charset="-122"/>
                  <a:cs typeface="Hiragino Sans GB W3"/>
                  <a:sym typeface="+mn-ea"/>
                </a:rPr>
                <a:t>物流系统的概念</a:t>
              </a:r>
              <a:endParaRPr lang="zh-CN" altLang="en-US" sz="2100" b="1">
                <a:solidFill>
                  <a:schemeClr val="bg1"/>
                </a:solidFill>
                <a:latin typeface="微软雅黑" panose="020B0503020204020204" charset="-122"/>
                <a:ea typeface="微软雅黑" panose="020B0503020204020204" charset="-122"/>
                <a:cs typeface="Hiragino Sans GB W3"/>
                <a:sym typeface="+mn-ea"/>
              </a:endParaRPr>
            </a:p>
          </p:txBody>
        </p:sp>
      </p:grpSp>
      <p:graphicFrame>
        <p:nvGraphicFramePr>
          <p:cNvPr id="3" name="对象 3"/>
          <p:cNvGraphicFramePr>
            <a:graphicFrameLocks noChangeAspect="1"/>
          </p:cNvGraphicFramePr>
          <p:nvPr/>
        </p:nvGraphicFramePr>
        <p:xfrm>
          <a:off x="572135" y="4119880"/>
          <a:ext cx="8277860" cy="2270760"/>
        </p:xfrm>
        <a:graphic>
          <a:graphicData uri="http://schemas.openxmlformats.org/presentationml/2006/ole">
            <mc:AlternateContent xmlns:mc="http://schemas.openxmlformats.org/markup-compatibility/2006">
              <mc:Choice xmlns:v="urn:schemas-microsoft-com:vml" Requires="v">
                <p:oleObj spid="_x0000_s3076" name="" r:id="rId1" imgW="8597900" imgH="2463800" progId="Visio.Drawing.11">
                  <p:embed/>
                </p:oleObj>
              </mc:Choice>
              <mc:Fallback>
                <p:oleObj name="" r:id="rId1" imgW="8597900" imgH="2463800" progId="Visio.Drawing.11">
                  <p:embed/>
                  <p:pic>
                    <p:nvPicPr>
                      <p:cNvPr id="0" name="图片 3075"/>
                      <p:cNvPicPr/>
                      <p:nvPr/>
                    </p:nvPicPr>
                    <p:blipFill>
                      <a:blip r:embed="rId2"/>
                      <a:stretch>
                        <a:fillRect/>
                      </a:stretch>
                    </p:blipFill>
                    <p:spPr>
                      <a:xfrm>
                        <a:off x="572135" y="4119880"/>
                        <a:ext cx="8277860" cy="2270760"/>
                      </a:xfrm>
                      <a:prstGeom prst="rect">
                        <a:avLst/>
                      </a:prstGeom>
                      <a:noFill/>
                      <a:ln w="38100">
                        <a:noFill/>
                        <a:miter/>
                      </a:ln>
                    </p:spPr>
                  </p:pic>
                </p:oleObj>
              </mc:Fallback>
            </mc:AlternateContent>
          </a:graphicData>
        </a:graphic>
      </p:graphicFrame>
      <p:sp>
        <p:nvSpPr>
          <p:cNvPr id="7" name="文本框 6"/>
          <p:cNvSpPr txBox="1"/>
          <p:nvPr/>
        </p:nvSpPr>
        <p:spPr>
          <a:xfrm>
            <a:off x="3286601" y="5198269"/>
            <a:ext cx="334645" cy="114300"/>
          </a:xfrm>
          <a:prstGeom prst="rect">
            <a:avLst/>
          </a:prstGeom>
          <a:noFill/>
        </p:spPr>
        <p:txBody>
          <a:bodyPr wrap="none" rtlCol="0">
            <a:spAutoFit/>
          </a:bodyPr>
          <a:p>
            <a:pPr algn="l">
              <a:lnSpc>
                <a:spcPct val="150000"/>
              </a:lnSpc>
            </a:pPr>
            <a:r>
              <a:rPr lang="zh-CN" altLang="en-US" sz="100">
                <a:solidFill>
                  <a:srgbClr val="173C5D"/>
                </a:solidFill>
                <a:latin typeface="微软雅黑" panose="020B0503020204020204" charset="-122"/>
                <a:ea typeface="微软雅黑" panose="020B0503020204020204" charset="-122"/>
              </a:rPr>
              <a:t>图3-4 物流系统的基本模式</a:t>
            </a:r>
            <a:endParaRPr lang="zh-CN" altLang="en-US" sz="100">
              <a:solidFill>
                <a:srgbClr val="173C5D"/>
              </a:solidFill>
              <a:latin typeface="微软雅黑" panose="020B0503020204020204" charset="-122"/>
              <a:ea typeface="微软雅黑" panose="020B0503020204020204" charset="-122"/>
            </a:endParaRPr>
          </a:p>
        </p:txBody>
      </p:sp>
      <p:sp>
        <p:nvSpPr>
          <p:cNvPr id="9" name="矩形 4"/>
          <p:cNvSpPr>
            <a:spLocks noChangeArrowheads="1"/>
          </p:cNvSpPr>
          <p:nvPr/>
        </p:nvSpPr>
        <p:spPr bwMode="auto">
          <a:xfrm>
            <a:off x="572135" y="1267460"/>
            <a:ext cx="8416290" cy="2493010"/>
          </a:xfrm>
          <a:prstGeom prst="rect">
            <a:avLst/>
          </a:prstGeom>
          <a:noFill/>
          <a:ln w="9525">
            <a:noFill/>
            <a:miter lim="800000"/>
          </a:ln>
        </p:spPr>
        <p:txBody>
          <a:bodyPr wrap="square" lIns="0" tIns="0" rIns="0" bIns="0">
            <a:spAutoFit/>
          </a:bodyPr>
          <a:p>
            <a:pPr indent="457200" algn="l" fontAlgn="auto">
              <a:lnSpc>
                <a:spcPct val="150000"/>
              </a:lnSpc>
            </a:pPr>
            <a:r>
              <a:rPr>
                <a:solidFill>
                  <a:srgbClr val="FF0000"/>
                </a:solidFill>
                <a:latin typeface="微软雅黑" panose="020B0503020204020204" charset="-122"/>
                <a:ea typeface="微软雅黑" panose="020B0503020204020204" charset="-122"/>
                <a:sym typeface="+mn-ea"/>
              </a:rPr>
              <a:t>物流系统是指在一定的时间和空间里，由所需位移的物资实体、包装设备、装卸搬运机械、运输工具、仓库设施、人员和通信联系等若干个相互制约的动态要素所构成的具有特定功能的有机整体</a:t>
            </a:r>
            <a:r>
              <a:rPr>
                <a:latin typeface="微软雅黑" panose="020B0503020204020204" charset="-122"/>
                <a:ea typeface="微软雅黑" panose="020B0503020204020204" charset="-122"/>
                <a:sym typeface="+mn-ea"/>
              </a:rPr>
              <a:t>。物流系统是为了实现物资的空间效用、时间效用和形质效用功能，是为取得最佳的经济效益和向顾客提供优质物流服务而设计的相互作用的物流要素的统一体。物流系统与一般系统一样，同样具备输入、处理（转换）、输出、控制(限制和制约)、反馈等功能。物流系统的基本模式如图所示。</a:t>
            </a:r>
            <a:endParaRPr>
              <a:latin typeface="微软雅黑" panose="020B0503020204020204" charset="-122"/>
              <a:ea typeface="微软雅黑" panose="020B0503020204020204" charset="-122"/>
              <a:sym typeface="+mn-ea"/>
            </a:endParaRPr>
          </a:p>
        </p:txBody>
      </p:sp>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TABLE_BEAUTIFY" val="smartTable{4d5ea42c-0c46-4fc8-ba9a-8aafe7983513}"/>
  <p:tag name="TABLE_ENDDRAG_ORIGIN_RECT" val="679*408"/>
  <p:tag name="TABLE_ENDDRAG_RECT" val="24*116*679*408"/>
</p:tagLst>
</file>

<file path=ppt/tags/tag2.xml><?xml version="1.0" encoding="utf-8"?>
<p:tagLst xmlns:p="http://schemas.openxmlformats.org/presentationml/2006/main">
  <p:tag name="KSO_WM_UNIT_TABLE_BEAUTIFY" val="smartTable{f1f5a682-2b99-4824-a398-91bc62bea45b}"/>
  <p:tag name="TABLE_ENDDRAG_ORIGIN_RECT" val="668*285"/>
  <p:tag name="TABLE_ENDDRAG_RECT" val="30*313*668*285"/>
</p:tagLst>
</file>

<file path=ppt/tags/tag3.xml><?xml version="1.0" encoding="utf-8"?>
<p:tagLst xmlns:p="http://schemas.openxmlformats.org/presentationml/2006/main">
  <p:tag name="KSO_WM_UNIT_TABLE_BEAUTIFY" val="smartTable{2b4e1fa5-6488-40a5-bbcf-1fcb64eb6bd9}"/>
  <p:tag name="TABLE_ENDDRAG_ORIGIN_RECT" val="660*345"/>
  <p:tag name="TABLE_ENDDRAG_RECT" val="33*166*660*345"/>
</p:tagLst>
</file>

<file path=ppt/theme/theme1.xml><?xml version="1.0" encoding="utf-8"?>
<a:theme xmlns:a="http://schemas.openxmlformats.org/drawingml/2006/main" name="579TGp_makeup_light">
  <a:themeElements>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579TGp_makeup_light">
  <a:themeElements>
    <a:clrScheme name="1_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1_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1_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1_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1_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579TGp_makeup_light">
  <a:themeElements>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fontScheme name="579TGp_makeup_ligh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defRPr kumimoji="0" lang="en-US"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579TGp_makeup_light 1">
        <a:dk1>
          <a:srgbClr val="000000"/>
        </a:dk1>
        <a:lt1>
          <a:srgbClr val="FFFFFF"/>
        </a:lt1>
        <a:dk2>
          <a:srgbClr val="CC3300"/>
        </a:dk2>
        <a:lt2>
          <a:srgbClr val="808080"/>
        </a:lt2>
        <a:accent1>
          <a:srgbClr val="FF6161"/>
        </a:accent1>
        <a:accent2>
          <a:srgbClr val="FFC319"/>
        </a:accent2>
        <a:accent3>
          <a:srgbClr val="FFFFFF"/>
        </a:accent3>
        <a:accent4>
          <a:srgbClr val="000000"/>
        </a:accent4>
        <a:accent5>
          <a:srgbClr val="FFB7B7"/>
        </a:accent5>
        <a:accent6>
          <a:srgbClr val="E7B016"/>
        </a:accent6>
        <a:hlink>
          <a:srgbClr val="A8D02A"/>
        </a:hlink>
        <a:folHlink>
          <a:srgbClr val="5CB1FE"/>
        </a:folHlink>
      </a:clrScheme>
      <a:clrMap bg1="lt1" tx1="dk1" bg2="lt2" tx2="dk2" accent1="accent1" accent2="accent2" accent3="accent3" accent4="accent4" accent5="accent5" accent6="accent6" hlink="hlink" folHlink="folHlink"/>
    </a:extraClrScheme>
    <a:extraClrScheme>
      <a:clrScheme name="579TGp_makeup_light 2">
        <a:dk1>
          <a:srgbClr val="000000"/>
        </a:dk1>
        <a:lt1>
          <a:srgbClr val="FFFFFF"/>
        </a:lt1>
        <a:dk2>
          <a:srgbClr val="006699"/>
        </a:dk2>
        <a:lt2>
          <a:srgbClr val="808080"/>
        </a:lt2>
        <a:accent1>
          <a:srgbClr val="78ABDA"/>
        </a:accent1>
        <a:accent2>
          <a:srgbClr val="8BD1C4"/>
        </a:accent2>
        <a:accent3>
          <a:srgbClr val="FFFFFF"/>
        </a:accent3>
        <a:accent4>
          <a:srgbClr val="000000"/>
        </a:accent4>
        <a:accent5>
          <a:srgbClr val="BED2EA"/>
        </a:accent5>
        <a:accent6>
          <a:srgbClr val="7DBDB1"/>
        </a:accent6>
        <a:hlink>
          <a:srgbClr val="89D278"/>
        </a:hlink>
        <a:folHlink>
          <a:srgbClr val="CEC08C"/>
        </a:folHlink>
      </a:clrScheme>
      <a:clrMap bg1="lt1" tx1="dk1" bg2="lt2" tx2="dk2" accent1="accent1" accent2="accent2" accent3="accent3" accent4="accent4" accent5="accent5" accent6="accent6" hlink="hlink" folHlink="folHlink"/>
    </a:extraClrScheme>
    <a:extraClrScheme>
      <a:clrScheme name="579TGp_makeup_light 3">
        <a:dk1>
          <a:srgbClr val="000000"/>
        </a:dk1>
        <a:lt1>
          <a:srgbClr val="FFFFFF"/>
        </a:lt1>
        <a:dk2>
          <a:srgbClr val="5C1767"/>
        </a:dk2>
        <a:lt2>
          <a:srgbClr val="808080"/>
        </a:lt2>
        <a:accent1>
          <a:srgbClr val="D87AA5"/>
        </a:accent1>
        <a:accent2>
          <a:srgbClr val="AC8CD0"/>
        </a:accent2>
        <a:accent3>
          <a:srgbClr val="FFFFFF"/>
        </a:accent3>
        <a:accent4>
          <a:srgbClr val="000000"/>
        </a:accent4>
        <a:accent5>
          <a:srgbClr val="E9BECF"/>
        </a:accent5>
        <a:accent6>
          <a:srgbClr val="9B7EBC"/>
        </a:accent6>
        <a:hlink>
          <a:srgbClr val="DA7F70"/>
        </a:hlink>
        <a:folHlink>
          <a:srgbClr val="85A3D5"/>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9887</Words>
  <Application>WPS 演示</Application>
  <PresentationFormat>全屏显示(4:3)</PresentationFormat>
  <Paragraphs>846</Paragraphs>
  <Slides>49</Slides>
  <Notes>1</Notes>
  <HiddenSlides>0</HiddenSlides>
  <MMClips>0</MMClips>
  <ScaleCrop>false</ScaleCrop>
  <HeadingPairs>
    <vt:vector size="8" baseType="variant">
      <vt:variant>
        <vt:lpstr>已用的字体</vt:lpstr>
      </vt:variant>
      <vt:variant>
        <vt:i4>23</vt:i4>
      </vt:variant>
      <vt:variant>
        <vt:lpstr>主题</vt:lpstr>
      </vt:variant>
      <vt:variant>
        <vt:i4>3</vt:i4>
      </vt:variant>
      <vt:variant>
        <vt:lpstr>嵌入 OLE 服务器</vt:lpstr>
      </vt:variant>
      <vt:variant>
        <vt:i4>2</vt:i4>
      </vt:variant>
      <vt:variant>
        <vt:lpstr>幻灯片标题</vt:lpstr>
      </vt:variant>
      <vt:variant>
        <vt:i4>49</vt:i4>
      </vt:variant>
    </vt:vector>
  </HeadingPairs>
  <TitlesOfParts>
    <vt:vector size="77" baseType="lpstr">
      <vt:lpstr>Arial</vt:lpstr>
      <vt:lpstr>宋体</vt:lpstr>
      <vt:lpstr>Wingdings</vt:lpstr>
      <vt:lpstr>Arial Black</vt:lpstr>
      <vt:lpstr>方正黑体简体</vt:lpstr>
      <vt:lpstr>微软雅黑</vt:lpstr>
      <vt:lpstr>方正水柱简体</vt:lpstr>
      <vt:lpstr>隶书</vt:lpstr>
      <vt:lpstr>方正粗倩简体</vt:lpstr>
      <vt:lpstr>仿宋</vt:lpstr>
      <vt:lpstr>楷体_GB2312</vt:lpstr>
      <vt:lpstr>新宋体</vt:lpstr>
      <vt:lpstr>方正楷体简体</vt:lpstr>
      <vt:lpstr>华文细黑</vt:lpstr>
      <vt:lpstr>黑体</vt:lpstr>
      <vt:lpstr>方正粗圆简体</vt:lpstr>
      <vt:lpstr>Arial Unicode MS</vt:lpstr>
      <vt:lpstr>Hiragino Sans GB W3</vt:lpstr>
      <vt:lpstr>Segoe Print</vt:lpstr>
      <vt:lpstr>Calibri</vt:lpstr>
      <vt:lpstr>Verdana</vt:lpstr>
      <vt:lpstr>Times New Roman</vt:lpstr>
      <vt:lpstr>微软雅黑</vt:lpstr>
      <vt:lpstr>579TGp_makeup_light</vt:lpstr>
      <vt:lpstr>1_579TGp_makeup_light</vt:lpstr>
      <vt:lpstr>2_579TGp_makeup_light</vt:lpstr>
      <vt:lpstr>Visio.Drawing.11</vt:lpstr>
      <vt:lpstr>Word.Picture.8</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3.1.2物流系统的构成</vt:lpstr>
      <vt:lpstr>3.1.2物流系统的构成</vt:lpstr>
      <vt:lpstr>3.1.2物流系统的构成</vt:lpstr>
      <vt:lpstr>3.1.2物流系统的构成</vt:lpstr>
      <vt:lpstr>3.1.2物流系统的构成</vt:lpstr>
      <vt:lpstr>3.1.2物流系统的构成</vt:lpstr>
      <vt:lpstr>3.1.2物流系统的构成</vt:lpstr>
      <vt:lpstr>3.1.2物流系统的构成</vt:lpstr>
      <vt:lpstr>PowerPoint 演示文稿</vt:lpstr>
      <vt:lpstr>PowerPoint 演示文稿</vt:lpstr>
      <vt:lpstr>3.1.3物流系统的模式</vt:lpstr>
      <vt:lpstr>PowerPoint 演示文稿</vt:lpstr>
      <vt:lpstr>PowerPoint 演示文稿</vt:lpstr>
      <vt:lpstr>3.2 物流系统分析</vt:lpstr>
      <vt:lpstr>3.2.3 物流系统分析的过程 </vt:lpstr>
      <vt:lpstr>3.2.3 物流系统分析的过程</vt:lpstr>
      <vt:lpstr>2.3 物流系统设计与分析</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WPS_1601625698</cp:lastModifiedBy>
  <cp:revision>6</cp:revision>
  <dcterms:created xsi:type="dcterms:W3CDTF">2021-03-29T21:02:04Z</dcterms:created>
  <dcterms:modified xsi:type="dcterms:W3CDTF">2021-03-29T22:13:55Z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